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1" r:id="rId2"/>
    <p:sldId id="260" r:id="rId3"/>
    <p:sldId id="309" r:id="rId4"/>
    <p:sldId id="271" r:id="rId5"/>
    <p:sldId id="269" r:id="rId6"/>
    <p:sldId id="272" r:id="rId7"/>
    <p:sldId id="270" r:id="rId8"/>
    <p:sldId id="274" r:id="rId9"/>
    <p:sldId id="273" r:id="rId10"/>
    <p:sldId id="268" r:id="rId11"/>
    <p:sldId id="258" r:id="rId12"/>
    <p:sldId id="259" r:id="rId13"/>
    <p:sldId id="262" r:id="rId14"/>
    <p:sldId id="263" r:id="rId15"/>
    <p:sldId id="264" r:id="rId16"/>
    <p:sldId id="265" r:id="rId17"/>
    <p:sldId id="266" r:id="rId18"/>
    <p:sldId id="267" r:id="rId19"/>
    <p:sldId id="295" r:id="rId20"/>
    <p:sldId id="296" r:id="rId21"/>
    <p:sldId id="281" r:id="rId22"/>
    <p:sldId id="310" r:id="rId23"/>
    <p:sldId id="279" r:id="rId24"/>
    <p:sldId id="280" r:id="rId25"/>
    <p:sldId id="286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302" r:id="rId34"/>
    <p:sldId id="300" r:id="rId35"/>
    <p:sldId id="301" r:id="rId36"/>
    <p:sldId id="306" r:id="rId37"/>
    <p:sldId id="307" r:id="rId38"/>
    <p:sldId id="305" r:id="rId39"/>
    <p:sldId id="299" r:id="rId40"/>
    <p:sldId id="308" r:id="rId41"/>
    <p:sldId id="297" r:id="rId42"/>
    <p:sldId id="298" r:id="rId43"/>
    <p:sldId id="304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6A57D"/>
    <a:srgbClr val="384452"/>
    <a:srgbClr val="212830"/>
    <a:srgbClr val="EB5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3" autoAdjust="0"/>
    <p:restoredTop sz="94660"/>
  </p:normalViewPr>
  <p:slideViewPr>
    <p:cSldViewPr snapToGrid="0">
      <p:cViewPr>
        <p:scale>
          <a:sx n="75" d="100"/>
          <a:sy n="75" d="100"/>
        </p:scale>
        <p:origin x="-6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A649A-84FE-4221-A6B6-A7473A6297A2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83BC8-23C5-45F2-BA99-02F0FD4DA6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055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Design of h/w In 3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83BC8-23C5-45F2-BA99-02F0FD4DA6F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13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Communication protocol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83BC8-23C5-45F2-BA99-02F0FD4DA6F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621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communication protocols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83BC8-23C5-45F2-BA99-02F0FD4DA6F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603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83BC8-23C5-45F2-BA99-02F0FD4DA6F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057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Sd card not added due to </a:t>
            </a:r>
            <a:r>
              <a:rPr lang="en-GB" dirty="0" err="1"/>
              <a:t>spi</a:t>
            </a:r>
            <a:r>
              <a:rPr lang="en-GB" dirty="0"/>
              <a:t> communication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83BC8-23C5-45F2-BA99-02F0FD4DA6F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881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52A3-5C4A-4C6E-837D-A974AA3EE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79A77-F755-42E7-82AB-32199C20D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AD6C-9E00-4F7C-BBB9-24E12D24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DCE69-DF92-4943-86C3-1ED2890C0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EEE60-A9AE-4A81-85E1-FC6C5D38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66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E723-E13B-4FEF-928A-D78DA3D4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DEEC6-2BD4-4C23-B8A7-FD8D1009A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22FDC-7EC7-4140-B581-7365722D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23D6B-B02E-4E15-B7FA-A81027AD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2E18B-574C-4359-B193-FC3B52A0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7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BB9C74-1421-4C4F-9E1C-E34DDB6D3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E128E-ADD5-4739-B61D-CFC7D14BA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F28D-E16B-426D-BBAC-7E98870A3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42380-73D0-475F-9652-B3CCD9024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09BB3-8B62-4440-A012-644C8B4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18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2CFC-F8B6-4E9D-9556-7BDAAD1D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A2D08-C639-4081-8753-95A09C83B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770EC-981F-4D29-BF70-BDCEDCE35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33714-75DB-45D2-BF98-A2854C55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ED50A-218E-42EB-9626-CCEDB355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10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D6A8-ED78-4A48-A2A6-57038FE2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C2922-2752-468D-B86D-69DAC7941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A3CFF-2471-493A-B009-A74D15B41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C12C9-5443-4573-AB96-87E750BD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83EC9-6A12-4ED1-AE9B-C341B154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17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C6AF-62A8-45F8-9264-23B285C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5450B-8150-4D5F-AFD1-1924B0883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9A2AF-994F-4F93-AA60-E037D582F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DE3D9-D99F-4802-A8A7-DEECCDB7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304BC-22FB-4A39-8F34-5634719C9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5B14C-777B-445B-9D50-19FBBC25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7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CF48-8FFA-4747-9B5E-EE9705E1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62A58-4CA6-4BE0-B3C5-628134CC7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EE84C-C480-4241-9DA2-6F6C8CA33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FCFB6-B9CB-4B17-B2BD-A16A39CE4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7FE48-0056-48F5-BC0A-053168001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15575-A2EC-4783-96E6-51F46A2C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F3039-6DB7-4014-B89F-6731489D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7B16E-A8A5-4C2B-9132-D02C1528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3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014E-5983-4CC5-A9FA-36689A6E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2638E-5286-4186-B855-2D19A739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3041B-F41C-4BC3-BBEB-46D089311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FA18A-B7F7-4529-856B-E09A826E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76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7F35F-392F-4137-B8B6-165C39471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12500-3577-4803-9AE7-060CF3B8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54C28-3AAA-4923-B114-628B03A9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D013-B3C4-410C-A7DA-F6954C80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67A30-628D-468D-9981-C19F86EF9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2C80D-AA54-460A-8583-4712C45A2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739ED-714F-43D9-8158-E00ABF0F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FA03E-B18B-4D6C-AB1D-44DCF874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DF36B-B2F0-4222-922A-8E527569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874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6E9F-6F3B-49AE-9177-0183FA6E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AD7316-4386-4E91-A13C-1D363095B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63D8E-C0CB-42EF-A996-9BA9C23B1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7D766-01A8-4A2F-81E3-23E3DC34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FECDF-9B26-4A4E-AFFA-0CFC166EA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3EBD6-68A4-4F23-B47A-D930DF9F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92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C29EE-0144-40C3-970E-260AE2E4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00503-6E51-4264-9704-E808DFD13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F2A8-6612-4934-B69D-F102A619F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54244-3628-43FE-A950-7522E716E66E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766DA-9FCF-48F6-A84E-A4C41B92D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0DF72-6493-48F5-89EC-2C8F48D08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76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300036-475C-4074-B4C5-761F5B8B55E3}"/>
              </a:ext>
            </a:extLst>
          </p:cNvPr>
          <p:cNvSpPr/>
          <p:nvPr/>
        </p:nvSpPr>
        <p:spPr>
          <a:xfrm rot="19181273">
            <a:off x="-1561513" y="-576775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231B54-2251-4AC4-A024-D9BEB1CA5571}"/>
              </a:ext>
            </a:extLst>
          </p:cNvPr>
          <p:cNvSpPr/>
          <p:nvPr/>
        </p:nvSpPr>
        <p:spPr>
          <a:xfrm rot="19181273">
            <a:off x="10335065" y="5545319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7D8E0-71E2-4853-8D9C-92E26858BCF9}"/>
              </a:ext>
            </a:extLst>
          </p:cNvPr>
          <p:cNvSpPr txBox="1"/>
          <p:nvPr/>
        </p:nvSpPr>
        <p:spPr>
          <a:xfrm>
            <a:off x="2321168" y="1333083"/>
            <a:ext cx="784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ubuntu bold" panose="020B0804030602030204" pitchFamily="34" charset="0"/>
              </a:rPr>
              <a:t>Smart alarm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45033-2636-4402-BB9F-43B0D050617A}"/>
              </a:ext>
            </a:extLst>
          </p:cNvPr>
          <p:cNvSpPr txBox="1"/>
          <p:nvPr/>
        </p:nvSpPr>
        <p:spPr>
          <a:xfrm>
            <a:off x="790722" y="5173201"/>
            <a:ext cx="784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ubuntu bold" panose="020B0804030602030204" pitchFamily="34" charset="0"/>
              </a:rPr>
              <a:t>Цветомир Стайков</a:t>
            </a:r>
          </a:p>
          <a:p>
            <a:r>
              <a:rPr lang="bg-BG" sz="2400" dirty="0">
                <a:latin typeface="ubuntu bold" panose="020B0804030602030204" pitchFamily="34" charset="0"/>
              </a:rPr>
              <a:t>2 курс КН</a:t>
            </a:r>
          </a:p>
          <a:p>
            <a:r>
              <a:rPr lang="bg-BG" sz="2400" dirty="0">
                <a:latin typeface="ubuntu bold" panose="020B0804030602030204" pitchFamily="34" charset="0"/>
              </a:rPr>
              <a:t>1</a:t>
            </a:r>
            <a:r>
              <a:rPr lang="en-GB" sz="2400" dirty="0">
                <a:latin typeface="ubuntu bold" panose="020B0804030602030204" pitchFamily="34" charset="0"/>
              </a:rPr>
              <a:t>MI0800469</a:t>
            </a:r>
            <a:r>
              <a:rPr lang="bg-BG" sz="2400" dirty="0">
                <a:latin typeface="ubuntu bold" panose="020B0804030602030204" pitchFamily="34" charset="0"/>
              </a:rPr>
              <a:t> </a:t>
            </a:r>
            <a:endParaRPr lang="en-GB" sz="2400" dirty="0">
              <a:latin typeface="ubuntu bold" panose="020B08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F197-0960-4E49-898C-51D72F5E45C6}"/>
              </a:ext>
            </a:extLst>
          </p:cNvPr>
          <p:cNvSpPr txBox="1"/>
          <p:nvPr/>
        </p:nvSpPr>
        <p:spPr>
          <a:xfrm>
            <a:off x="2321168" y="2733466"/>
            <a:ext cx="784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ubuntu bold" panose="020B0804030602030204" pitchFamily="34" charset="0"/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402208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57D2-8211-5BE2-5727-4D21D56B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9723A38-B3D0-1CBA-E5DA-EFE60354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32" r="22044"/>
          <a:stretch/>
        </p:blipFill>
        <p:spPr>
          <a:xfrm>
            <a:off x="2647950" y="-4313"/>
            <a:ext cx="6858000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1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A0685-E8F3-2BE1-B687-6B5D6B068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1A502-B775-DB84-E06D-C6802918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7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2D2F-0347-CC73-AD1D-CB851B5A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57FCC23C-5E0C-CCCA-80FA-7E867992A6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888" r="22044"/>
          <a:stretch/>
        </p:blipFill>
        <p:spPr>
          <a:xfrm>
            <a:off x="2667000" y="-4313"/>
            <a:ext cx="6838950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C6897-CDB5-E415-0BF7-D9B6EBD6F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9A26C-3C6B-5B5D-D149-1EE9C28E8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31A02-2E41-4E53-A260-7D6A3C85C464}"/>
              </a:ext>
            </a:extLst>
          </p:cNvPr>
          <p:cNvSpPr txBox="1"/>
          <p:nvPr/>
        </p:nvSpPr>
        <p:spPr>
          <a:xfrm>
            <a:off x="342900" y="26289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ubuntu bold" panose="020B0804030602030204" pitchFamily="34" charset="0"/>
              </a:rPr>
              <a:t>2.9 inch</a:t>
            </a:r>
          </a:p>
          <a:p>
            <a:pPr algn="r"/>
            <a:r>
              <a:rPr lang="en-GB" dirty="0">
                <a:latin typeface="ubuntu bold" panose="020B0804030602030204" pitchFamily="34" charset="0"/>
              </a:rPr>
              <a:t>E-ink display</a:t>
            </a:r>
          </a:p>
          <a:p>
            <a:pPr algn="r"/>
            <a:r>
              <a:rPr lang="en-GB" dirty="0">
                <a:latin typeface="ubuntu bold" panose="020B0804030602030204" pitchFamily="34" charset="0"/>
              </a:rPr>
              <a:t>By </a:t>
            </a:r>
            <a:r>
              <a:rPr lang="en-GB" dirty="0" err="1">
                <a:latin typeface="ubuntu bold" panose="020B0804030602030204" pitchFamily="34" charset="0"/>
              </a:rPr>
              <a:t>Waveshare</a:t>
            </a:r>
            <a:r>
              <a:rPr lang="en-GB" dirty="0">
                <a:latin typeface="ubuntu bold" panose="020B0804030602030204" pitchFamily="34" charset="0"/>
              </a:rPr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B04C64-10C3-482B-96B2-6211BE3FEC3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47900" y="3090565"/>
            <a:ext cx="2066924" cy="605134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02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E750E-BA7C-C595-A85B-A03F15843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88537791-979A-8300-E4B7-A5FD6FF01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889" r="21732"/>
          <a:stretch/>
        </p:blipFill>
        <p:spPr>
          <a:xfrm>
            <a:off x="2667000" y="-4313"/>
            <a:ext cx="6877050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62AE-2FA3-2967-DBC0-0E7182B0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80D74-BF7F-1739-5342-95D9A9C8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D4CE04-985B-4446-BC7D-ECCEA261B355}"/>
              </a:ext>
            </a:extLst>
          </p:cNvPr>
          <p:cNvSpPr txBox="1"/>
          <p:nvPr/>
        </p:nvSpPr>
        <p:spPr>
          <a:xfrm>
            <a:off x="10084904" y="903456"/>
            <a:ext cx="143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ubuntu bold" panose="020B0804030602030204" pitchFamily="34" charset="0"/>
              </a:rPr>
              <a:t>ESP32 </a:t>
            </a:r>
          </a:p>
          <a:p>
            <a:r>
              <a:rPr lang="en-GB" sz="2400" dirty="0">
                <a:latin typeface="ubuntu bold" panose="020B0804030602030204" pitchFamily="34" charset="0"/>
              </a:rPr>
              <a:t>By </a:t>
            </a:r>
            <a:r>
              <a:rPr lang="en-GB" sz="2400" dirty="0" err="1">
                <a:latin typeface="ubuntu bold" panose="020B0804030602030204" pitchFamily="34" charset="0"/>
              </a:rPr>
              <a:t>olimex</a:t>
            </a:r>
            <a:endParaRPr lang="en-GB" sz="2400" dirty="0">
              <a:latin typeface="ubuntu bold" panose="020B08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E2F8B-058A-4190-9A3E-386C06E8D764}"/>
              </a:ext>
            </a:extLst>
          </p:cNvPr>
          <p:cNvSpPr txBox="1"/>
          <p:nvPr/>
        </p:nvSpPr>
        <p:spPr>
          <a:xfrm>
            <a:off x="9833113" y="4567067"/>
            <a:ext cx="171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ubuntu bold" panose="020B0804030602030204" pitchFamily="34" charset="0"/>
              </a:rPr>
              <a:t>5v buzzer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6A245-1F63-4EDA-8086-F1416170DD09}"/>
              </a:ext>
            </a:extLst>
          </p:cNvPr>
          <p:cNvSpPr txBox="1"/>
          <p:nvPr/>
        </p:nvSpPr>
        <p:spPr>
          <a:xfrm>
            <a:off x="483703" y="1009543"/>
            <a:ext cx="1875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latin typeface="ubuntu bold" panose="020B0804030602030204" pitchFamily="34" charset="0"/>
              </a:rPr>
              <a:t>Real Time Clock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4B140-C92C-4B19-8BB4-F3900234A659}"/>
              </a:ext>
            </a:extLst>
          </p:cNvPr>
          <p:cNvSpPr txBox="1"/>
          <p:nvPr/>
        </p:nvSpPr>
        <p:spPr>
          <a:xfrm>
            <a:off x="323022" y="3411571"/>
            <a:ext cx="2189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latin typeface="ubuntu bold" panose="020B0804030602030204" pitchFamily="34" charset="0"/>
              </a:rPr>
              <a:t>BME280 sensor for temperature, pressure, humidity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F4A469-499D-44CD-A577-BE6C653AAF2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58887" y="1609708"/>
            <a:ext cx="1709530" cy="1067231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2D2844-3CF8-4208-9029-8A3A486F68E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512944" y="4381067"/>
            <a:ext cx="2337352" cy="734272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F4627B-AC5E-4397-B394-3325C1C7226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886700" y="4381067"/>
            <a:ext cx="1946413" cy="416833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659E95-3A9B-42A4-A417-6FDF08C3DF4A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6917635" y="1378226"/>
            <a:ext cx="3167269" cy="125395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93D48-C257-19AF-5E0C-5EA8A2930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3FA09439-5D83-34C7-FF2D-79F877AC8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419" r="22201"/>
          <a:stretch/>
        </p:blipFill>
        <p:spPr>
          <a:xfrm>
            <a:off x="2609850" y="-4313"/>
            <a:ext cx="6877050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15875-AC28-12C8-6861-2586119B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generated image of a device&#10;&#10;AI-generated content may be incorrect.">
            <a:extLst>
              <a:ext uri="{FF2B5EF4-FFF2-40B4-BE49-F238E27FC236}">
                <a16:creationId xmlns:a16="http://schemas.microsoft.com/office/drawing/2014/main" id="{C185045A-97B0-C075-1CC2-034C137A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E8AB02-1762-4A95-B026-E65166452FF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117863" y="1526235"/>
            <a:ext cx="2851702" cy="3343866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7E24CD-7661-4759-B94C-CCC6040B942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117863" y="3429000"/>
            <a:ext cx="3978137" cy="1441101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F785CF-D093-4DD5-8000-589D2DC135BB}"/>
              </a:ext>
            </a:extLst>
          </p:cNvPr>
          <p:cNvSpPr txBox="1"/>
          <p:nvPr/>
        </p:nvSpPr>
        <p:spPr>
          <a:xfrm>
            <a:off x="242679" y="4639268"/>
            <a:ext cx="187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latin typeface="ubuntu bold" panose="020B0804030602030204" pitchFamily="34" charset="0"/>
              </a:rPr>
              <a:t>Switches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D2241-ECCE-48F4-A531-1CF76CB795A5}"/>
              </a:ext>
            </a:extLst>
          </p:cNvPr>
          <p:cNvSpPr txBox="1"/>
          <p:nvPr/>
        </p:nvSpPr>
        <p:spPr>
          <a:xfrm>
            <a:off x="9713843" y="1295402"/>
            <a:ext cx="247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ubuntu bold" panose="020B0804030602030204" pitchFamily="34" charset="0"/>
              </a:rPr>
              <a:t>Photoresistors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141E33-613B-4882-985D-B40B67E0A2D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282611" y="1526235"/>
            <a:ext cx="1431232" cy="1018182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558A22-7040-4FF4-B274-D9EAD3A89E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096001" y="1526235"/>
            <a:ext cx="3617842" cy="461665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8E6534E0-DAE2-76A7-0140-8B471AF55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201" r="22201"/>
          <a:stretch/>
        </p:blipFill>
        <p:spPr>
          <a:xfrm>
            <a:off x="2705100" y="-4313"/>
            <a:ext cx="6781800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5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E7FE7-2782-4E83-9022-6496004AC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300036-475C-4074-B4C5-761F5B8B55E3}"/>
              </a:ext>
            </a:extLst>
          </p:cNvPr>
          <p:cNvSpPr/>
          <p:nvPr/>
        </p:nvSpPr>
        <p:spPr>
          <a:xfrm rot="19181273">
            <a:off x="-1561513" y="-576775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231B54-2251-4AC4-A024-D9BEB1CA5571}"/>
              </a:ext>
            </a:extLst>
          </p:cNvPr>
          <p:cNvSpPr/>
          <p:nvPr/>
        </p:nvSpPr>
        <p:spPr>
          <a:xfrm rot="19181273">
            <a:off x="10335065" y="5545319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7D8E0-71E2-4853-8D9C-92E26858BCF9}"/>
              </a:ext>
            </a:extLst>
          </p:cNvPr>
          <p:cNvSpPr txBox="1"/>
          <p:nvPr/>
        </p:nvSpPr>
        <p:spPr>
          <a:xfrm>
            <a:off x="2321168" y="-1554299"/>
            <a:ext cx="784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ubuntu bold" panose="020B0804030602030204" pitchFamily="34" charset="0"/>
              </a:rPr>
              <a:t>Smart alarm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45033-2636-4402-BB9F-43B0D050617A}"/>
              </a:ext>
            </a:extLst>
          </p:cNvPr>
          <p:cNvSpPr txBox="1"/>
          <p:nvPr/>
        </p:nvSpPr>
        <p:spPr>
          <a:xfrm>
            <a:off x="-3627121" y="5287525"/>
            <a:ext cx="784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ubuntu bold" panose="020B0804030602030204" pitchFamily="34" charset="0"/>
              </a:rPr>
              <a:t>Цветомир Стайков</a:t>
            </a:r>
          </a:p>
          <a:p>
            <a:r>
              <a:rPr lang="bg-BG" sz="2400" dirty="0">
                <a:latin typeface="ubuntu bold" panose="020B0804030602030204" pitchFamily="34" charset="0"/>
              </a:rPr>
              <a:t>2 курс КН</a:t>
            </a:r>
          </a:p>
          <a:p>
            <a:r>
              <a:rPr lang="bg-BG" sz="2400" dirty="0">
                <a:latin typeface="ubuntu bold" panose="020B0804030602030204" pitchFamily="34" charset="0"/>
              </a:rPr>
              <a:t>1</a:t>
            </a:r>
            <a:r>
              <a:rPr lang="en-GB" sz="2400" dirty="0">
                <a:latin typeface="ubuntu bold" panose="020B0804030602030204" pitchFamily="34" charset="0"/>
              </a:rPr>
              <a:t>MI0800469</a:t>
            </a:r>
            <a:r>
              <a:rPr lang="bg-BG" sz="2400" dirty="0">
                <a:latin typeface="ubuntu bold" panose="020B0804030602030204" pitchFamily="34" charset="0"/>
              </a:rPr>
              <a:t> </a:t>
            </a:r>
            <a:endParaRPr lang="en-GB" sz="2400" dirty="0">
              <a:latin typeface="ubuntu bold" panose="020B08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F197-0960-4E49-898C-51D72F5E45C6}"/>
              </a:ext>
            </a:extLst>
          </p:cNvPr>
          <p:cNvSpPr txBox="1"/>
          <p:nvPr/>
        </p:nvSpPr>
        <p:spPr>
          <a:xfrm>
            <a:off x="2854568" y="8407913"/>
            <a:ext cx="784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ubuntu bold" panose="020B0804030602030204" pitchFamily="34" charset="0"/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174128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084FA7-2966-4AB1-9C0B-7B0C9410C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0CA989-11C5-4638-9AE8-9C73FE5E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88" y="0"/>
            <a:ext cx="969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7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0CA989-11C5-4638-9AE8-9C73FE5E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1373" y="-2125024"/>
            <a:ext cx="17175281" cy="121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5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9BE89B-B345-4D09-A38D-26FDC7035D12}"/>
              </a:ext>
            </a:extLst>
          </p:cNvPr>
          <p:cNvSpPr/>
          <p:nvPr/>
        </p:nvSpPr>
        <p:spPr>
          <a:xfrm>
            <a:off x="3338286" y="682172"/>
            <a:ext cx="5544457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00DB6-4617-48FA-B417-7F78142CB10F}"/>
              </a:ext>
            </a:extLst>
          </p:cNvPr>
          <p:cNvSpPr txBox="1"/>
          <p:nvPr/>
        </p:nvSpPr>
        <p:spPr>
          <a:xfrm>
            <a:off x="1596571" y="682172"/>
            <a:ext cx="89988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ubuntu" panose="020B0504030602030204" pitchFamily="34" charset="0"/>
              </a:rPr>
              <a:t>Original list of components: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ESP 32</a:t>
            </a: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Switches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Photoresistors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BME280 sensor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RTC module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10B71-C646-40A6-841E-059290B91F8C}"/>
              </a:ext>
            </a:extLst>
          </p:cNvPr>
          <p:cNvSpPr txBox="1"/>
          <p:nvPr/>
        </p:nvSpPr>
        <p:spPr>
          <a:xfrm>
            <a:off x="-232229" y="1667057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E-ink display 2.9 inch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87964-BB03-4F5F-8ACB-BCDB813C8C78}"/>
              </a:ext>
            </a:extLst>
          </p:cNvPr>
          <p:cNvSpPr txBox="1"/>
          <p:nvPr/>
        </p:nvSpPr>
        <p:spPr>
          <a:xfrm>
            <a:off x="3425371" y="1667056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 / 7 segment display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34235-33EF-4E4B-A157-158701CEDE1D}"/>
              </a:ext>
            </a:extLst>
          </p:cNvPr>
          <p:cNvSpPr txBox="1"/>
          <p:nvPr/>
        </p:nvSpPr>
        <p:spPr>
          <a:xfrm>
            <a:off x="1596571" y="2135717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Analog Microphone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2E8FA-4A78-4363-9FC8-1C18781D27FF}"/>
              </a:ext>
            </a:extLst>
          </p:cNvPr>
          <p:cNvSpPr txBox="1"/>
          <p:nvPr/>
        </p:nvSpPr>
        <p:spPr>
          <a:xfrm>
            <a:off x="1640113" y="2651940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Sd card reader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EA755-B6F0-4B9D-889E-19256571CEE1}"/>
              </a:ext>
            </a:extLst>
          </p:cNvPr>
          <p:cNvSpPr txBox="1"/>
          <p:nvPr/>
        </p:nvSpPr>
        <p:spPr>
          <a:xfrm>
            <a:off x="1553028" y="3144384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327491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F1CA87-9CB9-4257-BCDE-E3F2F4DCEF22}"/>
              </a:ext>
            </a:extLst>
          </p:cNvPr>
          <p:cNvSpPr/>
          <p:nvPr/>
        </p:nvSpPr>
        <p:spPr>
          <a:xfrm>
            <a:off x="3338286" y="682172"/>
            <a:ext cx="5544457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00DB6-4617-48FA-B417-7F78142CB10F}"/>
              </a:ext>
            </a:extLst>
          </p:cNvPr>
          <p:cNvSpPr txBox="1"/>
          <p:nvPr/>
        </p:nvSpPr>
        <p:spPr>
          <a:xfrm>
            <a:off x="1596571" y="682172"/>
            <a:ext cx="89988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ubuntu" panose="020B0504030602030204" pitchFamily="34" charset="0"/>
              </a:rPr>
              <a:t>Original list of components: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ESP 32</a:t>
            </a: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Switches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Photoresistors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BME280 sensor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RTC module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10B71-C646-40A6-841E-059290B91F8C}"/>
              </a:ext>
            </a:extLst>
          </p:cNvPr>
          <p:cNvSpPr txBox="1"/>
          <p:nvPr/>
        </p:nvSpPr>
        <p:spPr>
          <a:xfrm>
            <a:off x="1553029" y="1667056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E-ink display 2.9 inch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87964-BB03-4F5F-8ACB-BCDB813C8C78}"/>
              </a:ext>
            </a:extLst>
          </p:cNvPr>
          <p:cNvSpPr txBox="1"/>
          <p:nvPr/>
        </p:nvSpPr>
        <p:spPr>
          <a:xfrm>
            <a:off x="9535885" y="1667056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 / 7 segment display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34235-33EF-4E4B-A157-158701CEDE1D}"/>
              </a:ext>
            </a:extLst>
          </p:cNvPr>
          <p:cNvSpPr txBox="1"/>
          <p:nvPr/>
        </p:nvSpPr>
        <p:spPr>
          <a:xfrm>
            <a:off x="-6652079" y="2159498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Analog Microphone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2E8FA-4A78-4363-9FC8-1C18781D27FF}"/>
              </a:ext>
            </a:extLst>
          </p:cNvPr>
          <p:cNvSpPr txBox="1"/>
          <p:nvPr/>
        </p:nvSpPr>
        <p:spPr>
          <a:xfrm>
            <a:off x="9535885" y="2898163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Sd card reader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ABF3C-5394-4A52-9823-AFFA1725D349}"/>
              </a:ext>
            </a:extLst>
          </p:cNvPr>
          <p:cNvSpPr txBox="1"/>
          <p:nvPr/>
        </p:nvSpPr>
        <p:spPr>
          <a:xfrm>
            <a:off x="1553028" y="3144384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Buzzer</a:t>
            </a:r>
          </a:p>
        </p:txBody>
      </p:sp>
    </p:spTree>
    <p:extLst>
      <p:ext uri="{BB962C8B-B14F-4D97-AF65-F5344CB8AC3E}">
        <p14:creationId xmlns:p14="http://schemas.microsoft.com/office/powerpoint/2010/main" val="620104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-3477867" y="132522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-3477867" y="196133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5227981" y="-29585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5227978" y="-23290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5227977" y="-101380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12762666" y="342900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12762666" y="228931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12762666" y="285915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-3477865" y="363771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-3477866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-3477867" y="489666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5227977" y="-168966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5227979" y="-36443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F6C5D-0B15-4186-8489-6801803B57E8}"/>
              </a:ext>
            </a:extLst>
          </p:cNvPr>
          <p:cNvSpPr txBox="1"/>
          <p:nvPr/>
        </p:nvSpPr>
        <p:spPr>
          <a:xfrm>
            <a:off x="3737429" y="2637980"/>
            <a:ext cx="4717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ubuntu bold" panose="020B0804030602030204" pitchFamily="34" charset="0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B42CF6-9EBF-4DC7-9304-A5B762091220}"/>
              </a:ext>
            </a:extLst>
          </p:cNvPr>
          <p:cNvSpPr/>
          <p:nvPr/>
        </p:nvSpPr>
        <p:spPr>
          <a:xfrm>
            <a:off x="-3477867" y="259080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</p:spTree>
    <p:extLst>
      <p:ext uri="{BB962C8B-B14F-4D97-AF65-F5344CB8AC3E}">
        <p14:creationId xmlns:p14="http://schemas.microsoft.com/office/powerpoint/2010/main" val="3333787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D524FF4-726C-4B80-B380-C6ACB1490709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664BE-5A04-45C6-B3B7-4A89BA3E951E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-269685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-206737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-75209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12762666" y="342900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12762666" y="228931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12762666" y="285915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-3477865" y="363771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-3477866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-3477867" y="489666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-142795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-338265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503583" y="361950"/>
            <a:ext cx="29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Main stuff</a:t>
            </a:r>
          </a:p>
        </p:txBody>
      </p:sp>
    </p:spTree>
    <p:extLst>
      <p:ext uri="{BB962C8B-B14F-4D97-AF65-F5344CB8AC3E}">
        <p14:creationId xmlns:p14="http://schemas.microsoft.com/office/powerpoint/2010/main" val="3337908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accel="2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26840B-02D7-4A9C-BC95-CCF7140FC2E7}"/>
              </a:ext>
            </a:extLst>
          </p:cNvPr>
          <p:cNvSpPr/>
          <p:nvPr/>
        </p:nvSpPr>
        <p:spPr>
          <a:xfrm>
            <a:off x="4475919" y="1671399"/>
            <a:ext cx="3584298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2CFE2-3085-4B83-ABA5-C0640AE6D304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12762666" y="342900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12762666" y="228931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12762666" y="285915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-3477865" y="363771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-3477866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-3477867" y="489666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503583" y="361950"/>
            <a:ext cx="29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Main stuff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1025346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Other main stuff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0662C-B777-49CE-BFF6-2503FB656713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</p:spTree>
    <p:extLst>
      <p:ext uri="{BB962C8B-B14F-4D97-AF65-F5344CB8AC3E}">
        <p14:creationId xmlns:p14="http://schemas.microsoft.com/office/powerpoint/2010/main" val="171302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accel="2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06A4EE-40FE-4F41-9E6E-4C2DA480AE4B}"/>
              </a:ext>
            </a:extLst>
          </p:cNvPr>
          <p:cNvSpPr/>
          <p:nvPr/>
        </p:nvSpPr>
        <p:spPr>
          <a:xfrm>
            <a:off x="4475919" y="1671399"/>
            <a:ext cx="3584298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9CEB20-BA1F-4E6F-959A-3EC6CCA9C752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7C5C25-E2B5-4805-BEC6-D87BCA1F3C76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367747" y="3740406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12762666" y="342900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12762666" y="228931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12762666" y="285915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710643" y="374040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710645" y="4300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710644" y="489003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503583" y="361950"/>
            <a:ext cx="29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Main stuff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1025346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Other main stuff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22251-CE81-47FE-95C1-DA45767EDAE4}"/>
              </a:ext>
            </a:extLst>
          </p:cNvPr>
          <p:cNvSpPr txBox="1"/>
          <p:nvPr/>
        </p:nvSpPr>
        <p:spPr>
          <a:xfrm>
            <a:off x="503578" y="5608121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Ubuntu" panose="020B0504030602030204" pitchFamily="34" charset="0"/>
              </a:rPr>
              <a:t>wifi</a:t>
            </a:r>
            <a:r>
              <a:rPr lang="en-GB" sz="3200" dirty="0">
                <a:latin typeface="Ubuntu" panose="020B0504030602030204" pitchFamily="34" charset="0"/>
              </a:rPr>
              <a:t> stuff</a:t>
            </a:r>
          </a:p>
        </p:txBody>
      </p:sp>
    </p:spTree>
    <p:extLst>
      <p:ext uri="{BB962C8B-B14F-4D97-AF65-F5344CB8AC3E}">
        <p14:creationId xmlns:p14="http://schemas.microsoft.com/office/powerpoint/2010/main" val="320558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accel="2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208C18D-B368-4C2C-84CD-E8CBB781C2BF}"/>
              </a:ext>
            </a:extLst>
          </p:cNvPr>
          <p:cNvSpPr/>
          <p:nvPr/>
        </p:nvSpPr>
        <p:spPr>
          <a:xfrm>
            <a:off x="4475919" y="1671399"/>
            <a:ext cx="3584298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4EA39B-31EA-44A4-BF10-5192A4D8AB4D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A71EC0-59B3-4CD0-BB6E-C6FF09750A15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6E93B-8493-4B52-88DA-BBB3B4862382}"/>
              </a:ext>
            </a:extLst>
          </p:cNvPr>
          <p:cNvSpPr/>
          <p:nvPr/>
        </p:nvSpPr>
        <p:spPr>
          <a:xfrm>
            <a:off x="8746020" y="2120322"/>
            <a:ext cx="3061253" cy="2179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367747" y="3740406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8763000" y="358053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8763000" y="244085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8763000" y="301069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710643" y="374040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710645" y="4300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710644" y="489003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503583" y="361950"/>
            <a:ext cx="29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Main stuff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1025346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Other main stuff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22251-CE81-47FE-95C1-DA45767EDAE4}"/>
              </a:ext>
            </a:extLst>
          </p:cNvPr>
          <p:cNvSpPr txBox="1"/>
          <p:nvPr/>
        </p:nvSpPr>
        <p:spPr>
          <a:xfrm>
            <a:off x="503578" y="5608121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Ubuntu" panose="020B0504030602030204" pitchFamily="34" charset="0"/>
              </a:rPr>
              <a:t>wifi</a:t>
            </a:r>
            <a:r>
              <a:rPr lang="en-GB" sz="3200" dirty="0">
                <a:latin typeface="Ubuntu" panose="020B0504030602030204" pitchFamily="34" charset="0"/>
              </a:rPr>
              <a:t> stuff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B4EE9-A1E1-40DF-BACB-1EE240405FCF}"/>
              </a:ext>
            </a:extLst>
          </p:cNvPr>
          <p:cNvSpPr txBox="1"/>
          <p:nvPr/>
        </p:nvSpPr>
        <p:spPr>
          <a:xfrm>
            <a:off x="8492155" y="1430383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more stuff</a:t>
            </a:r>
          </a:p>
        </p:txBody>
      </p:sp>
    </p:spTree>
    <p:extLst>
      <p:ext uri="{BB962C8B-B14F-4D97-AF65-F5344CB8AC3E}">
        <p14:creationId xmlns:p14="http://schemas.microsoft.com/office/powerpoint/2010/main" val="437889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accel="2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300036-475C-4074-B4C5-761F5B8B55E3}"/>
              </a:ext>
            </a:extLst>
          </p:cNvPr>
          <p:cNvSpPr/>
          <p:nvPr/>
        </p:nvSpPr>
        <p:spPr>
          <a:xfrm rot="19181273">
            <a:off x="-1561513" y="-576775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231B54-2251-4AC4-A024-D9BEB1CA5571}"/>
              </a:ext>
            </a:extLst>
          </p:cNvPr>
          <p:cNvSpPr/>
          <p:nvPr/>
        </p:nvSpPr>
        <p:spPr>
          <a:xfrm rot="19181273">
            <a:off x="10335065" y="5545319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7D8E0-71E2-4853-8D9C-92E26858BCF9}"/>
              </a:ext>
            </a:extLst>
          </p:cNvPr>
          <p:cNvSpPr txBox="1"/>
          <p:nvPr/>
        </p:nvSpPr>
        <p:spPr>
          <a:xfrm>
            <a:off x="2321168" y="-1554299"/>
            <a:ext cx="784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ubuntu bold" panose="020B0804030602030204" pitchFamily="34" charset="0"/>
              </a:rPr>
              <a:t>Smart alarm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45033-2636-4402-BB9F-43B0D050617A}"/>
              </a:ext>
            </a:extLst>
          </p:cNvPr>
          <p:cNvSpPr txBox="1"/>
          <p:nvPr/>
        </p:nvSpPr>
        <p:spPr>
          <a:xfrm>
            <a:off x="-3627121" y="5287525"/>
            <a:ext cx="784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ubuntu bold" panose="020B0804030602030204" pitchFamily="34" charset="0"/>
              </a:rPr>
              <a:t>Цветомир Стайков</a:t>
            </a:r>
          </a:p>
          <a:p>
            <a:r>
              <a:rPr lang="bg-BG" sz="2400" dirty="0">
                <a:latin typeface="ubuntu bold" panose="020B0804030602030204" pitchFamily="34" charset="0"/>
              </a:rPr>
              <a:t>2 курс КН</a:t>
            </a:r>
          </a:p>
          <a:p>
            <a:r>
              <a:rPr lang="bg-BG" sz="2400" dirty="0">
                <a:latin typeface="ubuntu bold" panose="020B0804030602030204" pitchFamily="34" charset="0"/>
              </a:rPr>
              <a:t>1</a:t>
            </a:r>
            <a:r>
              <a:rPr lang="en-GB" sz="2400" dirty="0">
                <a:latin typeface="ubuntu bold" panose="020B0804030602030204" pitchFamily="34" charset="0"/>
              </a:rPr>
              <a:t>MI0800469</a:t>
            </a:r>
            <a:r>
              <a:rPr lang="bg-BG" sz="2400" dirty="0">
                <a:latin typeface="ubuntu bold" panose="020B0804030602030204" pitchFamily="34" charset="0"/>
              </a:rPr>
              <a:t> </a:t>
            </a:r>
            <a:endParaRPr lang="en-GB" sz="2400" dirty="0">
              <a:latin typeface="ubuntu bold" panose="020B08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F197-0960-4E49-898C-51D72F5E45C6}"/>
              </a:ext>
            </a:extLst>
          </p:cNvPr>
          <p:cNvSpPr txBox="1"/>
          <p:nvPr/>
        </p:nvSpPr>
        <p:spPr>
          <a:xfrm>
            <a:off x="2854568" y="8407913"/>
            <a:ext cx="784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ubuntu bold" panose="020B0804030602030204" pitchFamily="34" charset="0"/>
              </a:rPr>
              <a:t>clock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A1FFC-B33C-4152-B45E-9D963202148F}"/>
              </a:ext>
            </a:extLst>
          </p:cNvPr>
          <p:cNvSpPr txBox="1"/>
          <p:nvPr/>
        </p:nvSpPr>
        <p:spPr>
          <a:xfrm>
            <a:off x="1746626" y="1274564"/>
            <a:ext cx="869874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latin typeface="Ubuntu" panose="020B0504030602030204" pitchFamily="34" charset="0"/>
              </a:rPr>
              <a:t>In this presentation: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>
                <a:latin typeface="Ubuntu" panose="020B0504030602030204" pitchFamily="34" charset="0"/>
              </a:rPr>
              <a:t>Inspiration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>
                <a:latin typeface="Ubuntu" panose="020B0504030602030204" pitchFamily="34" charset="0"/>
              </a:rPr>
              <a:t>Hardware and electronics design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>
                <a:latin typeface="Ubuntu" panose="020B0504030602030204" pitchFamily="34" charset="0"/>
              </a:rPr>
              <a:t>Code and architecture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400" dirty="0">
                <a:latin typeface="Ubuntu" panose="020B0504030602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9081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28343C3-1637-436E-913F-F7D569F1D680}"/>
              </a:ext>
            </a:extLst>
          </p:cNvPr>
          <p:cNvSpPr/>
          <p:nvPr/>
        </p:nvSpPr>
        <p:spPr>
          <a:xfrm>
            <a:off x="4475919" y="1671399"/>
            <a:ext cx="3584298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BBADFE-FA2C-40AB-AF8C-F1D2BB6F4705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BDCFD2-A378-4082-8DAD-39D5129F4B32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6E93B-8493-4B52-88DA-BBB3B4862382}"/>
              </a:ext>
            </a:extLst>
          </p:cNvPr>
          <p:cNvSpPr/>
          <p:nvPr/>
        </p:nvSpPr>
        <p:spPr>
          <a:xfrm>
            <a:off x="8746020" y="2120322"/>
            <a:ext cx="3061253" cy="2179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367747" y="3740406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8763000" y="358053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8763000" y="244085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8763000" y="301069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710643" y="374040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710645" y="4300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710644" y="489003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367747" y="553665"/>
            <a:ext cx="3475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Logic and initial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415274"/>
            <a:ext cx="3475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Module and sensor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22251-CE81-47FE-95C1-DA45767EDAE4}"/>
              </a:ext>
            </a:extLst>
          </p:cNvPr>
          <p:cNvSpPr txBox="1"/>
          <p:nvPr/>
        </p:nvSpPr>
        <p:spPr>
          <a:xfrm>
            <a:off x="503578" y="5608121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Ubuntu" panose="020B0504030602030204" pitchFamily="34" charset="0"/>
              </a:rPr>
              <a:t>Wifi</a:t>
            </a:r>
            <a:r>
              <a:rPr lang="en-GB" sz="3200" dirty="0">
                <a:latin typeface="Ubuntu" panose="020B0504030602030204" pitchFamily="34" charset="0"/>
              </a:rPr>
              <a:t>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B4EE9-A1E1-40DF-BACB-1EE240405FCF}"/>
              </a:ext>
            </a:extLst>
          </p:cNvPr>
          <p:cNvSpPr txBox="1"/>
          <p:nvPr/>
        </p:nvSpPr>
        <p:spPr>
          <a:xfrm>
            <a:off x="8492155" y="1430383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Support libraries</a:t>
            </a:r>
          </a:p>
        </p:txBody>
      </p:sp>
    </p:spTree>
    <p:extLst>
      <p:ext uri="{BB962C8B-B14F-4D97-AF65-F5344CB8AC3E}">
        <p14:creationId xmlns:p14="http://schemas.microsoft.com/office/powerpoint/2010/main" val="7445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C2C72B3-83EE-4323-B620-4753FB6ABFA6}"/>
              </a:ext>
            </a:extLst>
          </p:cNvPr>
          <p:cNvSpPr/>
          <p:nvPr/>
        </p:nvSpPr>
        <p:spPr>
          <a:xfrm>
            <a:off x="4475919" y="1671399"/>
            <a:ext cx="3584298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7658CB-B646-4A41-9B1A-3D425397A6A9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89AF11-F601-4C63-BFBA-3C6C64DBF2EE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6E93B-8493-4B52-88DA-BBB3B4862382}"/>
              </a:ext>
            </a:extLst>
          </p:cNvPr>
          <p:cNvSpPr/>
          <p:nvPr/>
        </p:nvSpPr>
        <p:spPr>
          <a:xfrm>
            <a:off x="8746020" y="2120322"/>
            <a:ext cx="3061253" cy="2179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367747" y="3740406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2CFE2-3085-4B83-ABA5-C0640AE6D304}"/>
              </a:ext>
            </a:extLst>
          </p:cNvPr>
          <p:cNvSpPr/>
          <p:nvPr/>
        </p:nvSpPr>
        <p:spPr>
          <a:xfrm>
            <a:off x="296518" y="1272197"/>
            <a:ext cx="3475381" cy="1086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8763000" y="358053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8763000" y="244085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8763000" y="301069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710643" y="374040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710645" y="4300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710644" y="489003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367747" y="553665"/>
            <a:ext cx="3475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Logic and initial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415274"/>
            <a:ext cx="3475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Module and sensor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22251-CE81-47FE-95C1-DA45767EDAE4}"/>
              </a:ext>
            </a:extLst>
          </p:cNvPr>
          <p:cNvSpPr txBox="1"/>
          <p:nvPr/>
        </p:nvSpPr>
        <p:spPr>
          <a:xfrm>
            <a:off x="503578" y="5608121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Ubuntu" panose="020B0504030602030204" pitchFamily="34" charset="0"/>
              </a:rPr>
              <a:t>Wifi</a:t>
            </a:r>
            <a:r>
              <a:rPr lang="en-GB" sz="3200" dirty="0">
                <a:latin typeface="Ubuntu" panose="020B0504030602030204" pitchFamily="34" charset="0"/>
              </a:rPr>
              <a:t>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B4EE9-A1E1-40DF-BACB-1EE240405FCF}"/>
              </a:ext>
            </a:extLst>
          </p:cNvPr>
          <p:cNvSpPr txBox="1"/>
          <p:nvPr/>
        </p:nvSpPr>
        <p:spPr>
          <a:xfrm>
            <a:off x="8492155" y="1430383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Support libraries</a:t>
            </a:r>
          </a:p>
        </p:txBody>
      </p:sp>
    </p:spTree>
    <p:extLst>
      <p:ext uri="{BB962C8B-B14F-4D97-AF65-F5344CB8AC3E}">
        <p14:creationId xmlns:p14="http://schemas.microsoft.com/office/powerpoint/2010/main" val="438344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F2AD82-90BE-4981-80DB-E66C2891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83" y="-57150"/>
            <a:ext cx="7460233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62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BBADFE-FA2C-40AB-AF8C-F1D2BB6F4705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BDCFD2-A378-4082-8DAD-39D5129F4B32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6E93B-8493-4B52-88DA-BBB3B4862382}"/>
              </a:ext>
            </a:extLst>
          </p:cNvPr>
          <p:cNvSpPr/>
          <p:nvPr/>
        </p:nvSpPr>
        <p:spPr>
          <a:xfrm>
            <a:off x="8746020" y="2120322"/>
            <a:ext cx="3061253" cy="2179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367747" y="3740406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6840B-02D7-4A9C-BC95-CCF7140FC2E7}"/>
              </a:ext>
            </a:extLst>
          </p:cNvPr>
          <p:cNvSpPr/>
          <p:nvPr/>
        </p:nvSpPr>
        <p:spPr>
          <a:xfrm>
            <a:off x="4791901" y="1671399"/>
            <a:ext cx="3061253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2CFE2-3085-4B83-ABA5-C0640AE6D304}"/>
              </a:ext>
            </a:extLst>
          </p:cNvPr>
          <p:cNvSpPr/>
          <p:nvPr/>
        </p:nvSpPr>
        <p:spPr>
          <a:xfrm>
            <a:off x="296518" y="1272197"/>
            <a:ext cx="3475381" cy="1086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8763000" y="358053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8763000" y="244085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8763000" y="301069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710643" y="374040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710645" y="4300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710644" y="489003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367747" y="553665"/>
            <a:ext cx="3475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Logic and initial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415274"/>
            <a:ext cx="3475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Module and sensor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22251-CE81-47FE-95C1-DA45767EDAE4}"/>
              </a:ext>
            </a:extLst>
          </p:cNvPr>
          <p:cNvSpPr txBox="1"/>
          <p:nvPr/>
        </p:nvSpPr>
        <p:spPr>
          <a:xfrm>
            <a:off x="503578" y="5608121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Ubuntu" panose="020B0504030602030204" pitchFamily="34" charset="0"/>
              </a:rPr>
              <a:t>Wifi</a:t>
            </a:r>
            <a:r>
              <a:rPr lang="en-GB" sz="3200" dirty="0">
                <a:latin typeface="Ubuntu" panose="020B0504030602030204" pitchFamily="34" charset="0"/>
              </a:rPr>
              <a:t>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B4EE9-A1E1-40DF-BACB-1EE240405FCF}"/>
              </a:ext>
            </a:extLst>
          </p:cNvPr>
          <p:cNvSpPr txBox="1"/>
          <p:nvPr/>
        </p:nvSpPr>
        <p:spPr>
          <a:xfrm>
            <a:off x="8492155" y="1430383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Support libraries</a:t>
            </a:r>
          </a:p>
        </p:txBody>
      </p:sp>
    </p:spTree>
    <p:extLst>
      <p:ext uri="{BB962C8B-B14F-4D97-AF65-F5344CB8AC3E}">
        <p14:creationId xmlns:p14="http://schemas.microsoft.com/office/powerpoint/2010/main" val="17920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07658CB-B646-4A41-9B1A-3D425397A6A9}"/>
              </a:ext>
            </a:extLst>
          </p:cNvPr>
          <p:cNvSpPr/>
          <p:nvPr/>
        </p:nvSpPr>
        <p:spPr>
          <a:xfrm>
            <a:off x="557824" y="956363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89AF11-F601-4C63-BFBA-3C6C64DBF2EE}"/>
              </a:ext>
            </a:extLst>
          </p:cNvPr>
          <p:cNvSpPr/>
          <p:nvPr/>
        </p:nvSpPr>
        <p:spPr>
          <a:xfrm>
            <a:off x="764889" y="2143231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6E93B-8493-4B52-88DA-BBB3B4862382}"/>
              </a:ext>
            </a:extLst>
          </p:cNvPr>
          <p:cNvSpPr/>
          <p:nvPr/>
        </p:nvSpPr>
        <p:spPr>
          <a:xfrm>
            <a:off x="747909" y="4304777"/>
            <a:ext cx="3061253" cy="2179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5753104" y="4773789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6840B-02D7-4A9C-BC95-CCF7140FC2E7}"/>
              </a:ext>
            </a:extLst>
          </p:cNvPr>
          <p:cNvSpPr/>
          <p:nvPr/>
        </p:nvSpPr>
        <p:spPr>
          <a:xfrm>
            <a:off x="8141820" y="822966"/>
            <a:ext cx="3061253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2CFE2-3085-4B83-ABA5-C0640AE6D304}"/>
              </a:ext>
            </a:extLst>
          </p:cNvPr>
          <p:cNvSpPr/>
          <p:nvPr/>
        </p:nvSpPr>
        <p:spPr>
          <a:xfrm>
            <a:off x="557824" y="956364"/>
            <a:ext cx="3475381" cy="1086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764889" y="9563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764889" y="159247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8158800" y="151374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8158797" y="214323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8158796" y="345851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764889" y="576499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764889" y="4625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764889" y="519514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6096000" y="477378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6096002" y="5333691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6096001" y="592341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8158796" y="278264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8158798" y="82795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730531C-E183-418D-9C6B-B53BD263527E}"/>
              </a:ext>
            </a:extLst>
          </p:cNvPr>
          <p:cNvSpPr/>
          <p:nvPr/>
        </p:nvSpPr>
        <p:spPr>
          <a:xfrm>
            <a:off x="4992914" y="1457431"/>
            <a:ext cx="2264229" cy="506892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C7BF37-AB74-4BA3-B10E-B5CB37D8B584}"/>
              </a:ext>
            </a:extLst>
          </p:cNvPr>
          <p:cNvSpPr/>
          <p:nvPr/>
        </p:nvSpPr>
        <p:spPr>
          <a:xfrm>
            <a:off x="1930399" y="3285973"/>
            <a:ext cx="5544457" cy="28605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9E17732-3635-47E4-B1DF-7D9A6B8D5FCD}"/>
              </a:ext>
            </a:extLst>
          </p:cNvPr>
          <p:cNvSpPr/>
          <p:nvPr/>
        </p:nvSpPr>
        <p:spPr>
          <a:xfrm>
            <a:off x="1771196" y="3415615"/>
            <a:ext cx="624114" cy="705233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451D37-EE39-4B27-B1D0-629B1B578D46}"/>
              </a:ext>
            </a:extLst>
          </p:cNvPr>
          <p:cNvSpPr/>
          <p:nvPr/>
        </p:nvSpPr>
        <p:spPr>
          <a:xfrm>
            <a:off x="4368800" y="5075882"/>
            <a:ext cx="841829" cy="56984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09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CE544E-640B-4DB0-9DE8-70005A0682FC}"/>
              </a:ext>
            </a:extLst>
          </p:cNvPr>
          <p:cNvSpPr txBox="1"/>
          <p:nvPr/>
        </p:nvSpPr>
        <p:spPr>
          <a:xfrm>
            <a:off x="2859314" y="1208315"/>
            <a:ext cx="6473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ubuntu bold" panose="020B0804030602030204" pitchFamily="34" charset="0"/>
              </a:rPr>
              <a:t>Code architecture style: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4B581E-2612-49E6-99A9-12A7210A86DF}"/>
              </a:ext>
            </a:extLst>
          </p:cNvPr>
          <p:cNvSpPr txBox="1"/>
          <p:nvPr/>
        </p:nvSpPr>
        <p:spPr>
          <a:xfrm>
            <a:off x="2859314" y="2139667"/>
            <a:ext cx="64733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ubuntu bold" panose="020B0804030602030204" pitchFamily="34" charset="0"/>
              </a:rPr>
              <a:t>Custom, event based, side effects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1A0B45-1DAD-4A45-AA54-22BB6DB85F5C}"/>
              </a:ext>
            </a:extLst>
          </p:cNvPr>
          <p:cNvSpPr txBox="1"/>
          <p:nvPr/>
        </p:nvSpPr>
        <p:spPr>
          <a:xfrm>
            <a:off x="2859314" y="3922731"/>
            <a:ext cx="6473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 bold" panose="020B0804030602030204" pitchFamily="34" charset="0"/>
              </a:rPr>
              <a:t>Also known as: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7CDC-83F9-4F66-A328-6DDAFDD205ED}"/>
              </a:ext>
            </a:extLst>
          </p:cNvPr>
          <p:cNvSpPr txBox="1"/>
          <p:nvPr/>
        </p:nvSpPr>
        <p:spPr>
          <a:xfrm>
            <a:off x="2859314" y="4762127"/>
            <a:ext cx="647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ubuntu bold" panose="020B0804030602030204" pitchFamily="34" charset="0"/>
              </a:rPr>
              <a:t>There are too many public variables, please don’t do this.  Use normal event based programming and don’t use side effects, it gets really confusing.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30B9F-0370-4887-97F6-FFBF7F95D114}"/>
              </a:ext>
            </a:extLst>
          </p:cNvPr>
          <p:cNvSpPr txBox="1"/>
          <p:nvPr/>
        </p:nvSpPr>
        <p:spPr>
          <a:xfrm>
            <a:off x="2859314" y="4692172"/>
            <a:ext cx="6473372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ubuntu bold" panose="020B0804030602030204" pitchFamily="34" charset="0"/>
              </a:rPr>
              <a:t>BAD CODE</a:t>
            </a:r>
          </a:p>
        </p:txBody>
      </p:sp>
    </p:spTree>
    <p:extLst>
      <p:ext uri="{BB962C8B-B14F-4D97-AF65-F5344CB8AC3E}">
        <p14:creationId xmlns:p14="http://schemas.microsoft.com/office/powerpoint/2010/main" val="115695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accel="20000" decel="7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1" grpId="0"/>
      <p:bldP spid="32" grpId="0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FA32D6-EF15-49D2-BC5D-319EAC077AF9}"/>
              </a:ext>
            </a:extLst>
          </p:cNvPr>
          <p:cNvSpPr/>
          <p:nvPr/>
        </p:nvSpPr>
        <p:spPr>
          <a:xfrm>
            <a:off x="927652" y="3468757"/>
            <a:ext cx="1766208" cy="15048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Main loop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F6AC8-0712-472D-96B7-40D3F9859C3E}"/>
              </a:ext>
            </a:extLst>
          </p:cNvPr>
          <p:cNvSpPr/>
          <p:nvPr/>
        </p:nvSpPr>
        <p:spPr>
          <a:xfrm>
            <a:off x="1055028" y="947157"/>
            <a:ext cx="1766208" cy="1504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Setup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28639-7BA4-4B3C-B7DF-CE1244C00054}"/>
              </a:ext>
            </a:extLst>
          </p:cNvPr>
          <p:cNvSpPr/>
          <p:nvPr/>
        </p:nvSpPr>
        <p:spPr>
          <a:xfrm>
            <a:off x="3638676" y="987287"/>
            <a:ext cx="2150166" cy="1424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Init pins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30607-6FE7-49FE-B6AE-6722CC5DD287}"/>
              </a:ext>
            </a:extLst>
          </p:cNvPr>
          <p:cNvSpPr/>
          <p:nvPr/>
        </p:nvSpPr>
        <p:spPr>
          <a:xfrm>
            <a:off x="6022512" y="987287"/>
            <a:ext cx="2150166" cy="1424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Init libraires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780DC-0369-4BEC-B231-7D24EE90DC57}"/>
              </a:ext>
            </a:extLst>
          </p:cNvPr>
          <p:cNvSpPr/>
          <p:nvPr/>
        </p:nvSpPr>
        <p:spPr>
          <a:xfrm>
            <a:off x="8412972" y="987287"/>
            <a:ext cx="2150166" cy="1424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Get </a:t>
            </a:r>
            <a:r>
              <a:rPr lang="en-GB" sz="2800" dirty="0" err="1">
                <a:latin typeface="Ubuntu" panose="020B0504030602030204" pitchFamily="34" charset="0"/>
              </a:rPr>
              <a:t>Wifi</a:t>
            </a:r>
            <a:r>
              <a:rPr lang="en-GB" sz="2800" dirty="0">
                <a:latin typeface="Ubuntu" panose="020B0504030602030204" pitchFamily="34" charset="0"/>
              </a:rPr>
              <a:t> ready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26B6E-AC0C-46F5-B01B-1E7714CF3AEE}"/>
              </a:ext>
            </a:extLst>
          </p:cNvPr>
          <p:cNvSpPr/>
          <p:nvPr/>
        </p:nvSpPr>
        <p:spPr>
          <a:xfrm>
            <a:off x="3224284" y="3508887"/>
            <a:ext cx="1946667" cy="1424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Check for updates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308C33-8303-45CA-B6AF-706C2D1524C1}"/>
              </a:ext>
            </a:extLst>
          </p:cNvPr>
          <p:cNvSpPr/>
          <p:nvPr/>
        </p:nvSpPr>
        <p:spPr>
          <a:xfrm>
            <a:off x="5613397" y="3508887"/>
            <a:ext cx="2150166" cy="1424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Update global variables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4C6489-7F5F-4702-91BC-D22772EA1C36}"/>
              </a:ext>
            </a:extLst>
          </p:cNvPr>
          <p:cNvSpPr/>
          <p:nvPr/>
        </p:nvSpPr>
        <p:spPr>
          <a:xfrm>
            <a:off x="8292825" y="3508887"/>
            <a:ext cx="2150166" cy="1424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Check if any changed are needed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173110-1633-40FF-82CB-BACEE63FB3A9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2821236" y="1699592"/>
            <a:ext cx="817440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3107FB-0332-4B21-A6B7-A6AF298F1216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5788842" y="1699592"/>
            <a:ext cx="233670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02D4D8-A558-492D-9E18-91E0F2360C6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172678" y="1699592"/>
            <a:ext cx="240294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1B7D05B-7834-45F2-8EBB-0544E6462E98}"/>
              </a:ext>
            </a:extLst>
          </p:cNvPr>
          <p:cNvCxnSpPr>
            <a:cxnSpLocks/>
            <a:stCxn id="13" idx="2"/>
            <a:endCxn id="3" idx="0"/>
          </p:cNvCxnSpPr>
          <p:nvPr/>
        </p:nvCxnSpPr>
        <p:spPr>
          <a:xfrm rot="5400000">
            <a:off x="5120976" y="-898322"/>
            <a:ext cx="1056860" cy="7677299"/>
          </a:xfrm>
          <a:prstGeom prst="bentConnector3">
            <a:avLst>
              <a:gd name="adj1" fmla="val 50000"/>
            </a:avLst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3B25AFA-DB86-4389-B10A-DCD4E59D54DC}"/>
              </a:ext>
            </a:extLst>
          </p:cNvPr>
          <p:cNvCxnSpPr>
            <a:cxnSpLocks/>
            <a:stCxn id="17" idx="2"/>
            <a:endCxn id="5" idx="2"/>
          </p:cNvCxnSpPr>
          <p:nvPr/>
        </p:nvCxnSpPr>
        <p:spPr>
          <a:xfrm rot="5400000">
            <a:off x="6782763" y="2348352"/>
            <a:ext cx="12700" cy="5170290"/>
          </a:xfrm>
          <a:prstGeom prst="bentConnector3">
            <a:avLst>
              <a:gd name="adj1" fmla="val 6182606"/>
            </a:avLst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529374-1E46-4DBB-958E-C71AC53F73D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693860" y="4221192"/>
            <a:ext cx="530424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3DB4D48-3F25-4282-ABE6-AC59A9D17DF9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5170951" y="4221192"/>
            <a:ext cx="442446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E257D-C59A-4449-B62E-142BBBFDBA4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7763563" y="4221192"/>
            <a:ext cx="529262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173110-1633-40FF-82CB-BACEE63FB3A9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1986349" y="1699592"/>
            <a:ext cx="488739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3107FB-0332-4B21-A6B7-A6AF298F1216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625254" y="1699592"/>
            <a:ext cx="233670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02D4D8-A558-492D-9E18-91E0F2360C6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009090" y="1699592"/>
            <a:ext cx="240294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1B7D05B-7834-45F2-8EBB-0544E6462E98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 rot="5400000">
            <a:off x="5362430" y="-1974664"/>
            <a:ext cx="1056860" cy="9829982"/>
          </a:xfrm>
          <a:prstGeom prst="bentConnector3">
            <a:avLst>
              <a:gd name="adj1" fmla="val 50000"/>
            </a:avLst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3B25AFA-DB86-4389-B10A-DCD4E59D54DC}"/>
              </a:ext>
            </a:extLst>
          </p:cNvPr>
          <p:cNvCxnSpPr>
            <a:cxnSpLocks/>
            <a:stCxn id="5" idx="3"/>
            <a:endCxn id="5" idx="2"/>
          </p:cNvCxnSpPr>
          <p:nvPr/>
        </p:nvCxnSpPr>
        <p:spPr>
          <a:xfrm flipH="1">
            <a:off x="3362731" y="4221192"/>
            <a:ext cx="973333" cy="712305"/>
          </a:xfrm>
          <a:prstGeom prst="bentConnector4">
            <a:avLst>
              <a:gd name="adj1" fmla="val -45270"/>
              <a:gd name="adj2" fmla="val 182326"/>
            </a:avLst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529374-1E46-4DBB-958E-C71AC53F73D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1858973" y="4221192"/>
            <a:ext cx="530424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1E257D-C59A-4449-B62E-142BBBFDBA4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200939" y="4221192"/>
            <a:ext cx="3256999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4CA325-017E-40D5-BBBD-BAC786E190A2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9399550" y="1699592"/>
            <a:ext cx="240293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5F8C383-BD10-4FD5-A90D-55E527E362FE}"/>
              </a:ext>
            </a:extLst>
          </p:cNvPr>
          <p:cNvSpPr txBox="1"/>
          <p:nvPr/>
        </p:nvSpPr>
        <p:spPr>
          <a:xfrm>
            <a:off x="4825700" y="3765563"/>
            <a:ext cx="2142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ubuntu bold" panose="020B0804030602030204" pitchFamily="34" charset="0"/>
              </a:rPr>
              <a:t>If updates present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A7BD1D-5DA1-455D-B2A6-5E9444A3F76B}"/>
              </a:ext>
            </a:extLst>
          </p:cNvPr>
          <p:cNvSpPr txBox="1"/>
          <p:nvPr/>
        </p:nvSpPr>
        <p:spPr>
          <a:xfrm>
            <a:off x="8825765" y="6200289"/>
            <a:ext cx="314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Also eliminate global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FA32D6-EF15-49D2-BC5D-319EAC077AF9}"/>
              </a:ext>
            </a:extLst>
          </p:cNvPr>
          <p:cNvSpPr/>
          <p:nvPr/>
        </p:nvSpPr>
        <p:spPr>
          <a:xfrm>
            <a:off x="92765" y="3468757"/>
            <a:ext cx="1766208" cy="15048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Main loop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F6AC8-0712-472D-96B7-40D3F9859C3E}"/>
              </a:ext>
            </a:extLst>
          </p:cNvPr>
          <p:cNvSpPr/>
          <p:nvPr/>
        </p:nvSpPr>
        <p:spPr>
          <a:xfrm>
            <a:off x="220141" y="947157"/>
            <a:ext cx="1766208" cy="15048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Setup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528639-7BA4-4B3C-B7DF-CE1244C00054}"/>
              </a:ext>
            </a:extLst>
          </p:cNvPr>
          <p:cNvSpPr/>
          <p:nvPr/>
        </p:nvSpPr>
        <p:spPr>
          <a:xfrm>
            <a:off x="2475088" y="987287"/>
            <a:ext cx="2150166" cy="1424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Init pins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30607-6FE7-49FE-B6AE-6722CC5DD287}"/>
              </a:ext>
            </a:extLst>
          </p:cNvPr>
          <p:cNvSpPr/>
          <p:nvPr/>
        </p:nvSpPr>
        <p:spPr>
          <a:xfrm>
            <a:off x="4858924" y="987287"/>
            <a:ext cx="2150166" cy="1424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Init libraires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8780DC-0369-4BEC-B231-7D24EE90DC57}"/>
              </a:ext>
            </a:extLst>
          </p:cNvPr>
          <p:cNvSpPr/>
          <p:nvPr/>
        </p:nvSpPr>
        <p:spPr>
          <a:xfrm>
            <a:off x="7249384" y="987287"/>
            <a:ext cx="2150166" cy="1424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Get </a:t>
            </a:r>
            <a:r>
              <a:rPr lang="en-GB" sz="2800" dirty="0" err="1">
                <a:latin typeface="Ubuntu" panose="020B0504030602030204" pitchFamily="34" charset="0"/>
              </a:rPr>
              <a:t>Wifi</a:t>
            </a:r>
            <a:r>
              <a:rPr lang="en-GB" sz="2800" dirty="0">
                <a:latin typeface="Ubuntu" panose="020B0504030602030204" pitchFamily="34" charset="0"/>
              </a:rPr>
              <a:t> ready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26B6E-AC0C-46F5-B01B-1E7714CF3AEE}"/>
              </a:ext>
            </a:extLst>
          </p:cNvPr>
          <p:cNvSpPr/>
          <p:nvPr/>
        </p:nvSpPr>
        <p:spPr>
          <a:xfrm>
            <a:off x="2389397" y="3508887"/>
            <a:ext cx="1946667" cy="1424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Check for updates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4C6489-7F5F-4702-91BC-D22772EA1C36}"/>
              </a:ext>
            </a:extLst>
          </p:cNvPr>
          <p:cNvSpPr/>
          <p:nvPr/>
        </p:nvSpPr>
        <p:spPr>
          <a:xfrm>
            <a:off x="7457938" y="3508887"/>
            <a:ext cx="2150166" cy="14246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Call functions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2D955B-8A0A-4C91-B4B0-FBE75F909C9A}"/>
              </a:ext>
            </a:extLst>
          </p:cNvPr>
          <p:cNvSpPr/>
          <p:nvPr/>
        </p:nvSpPr>
        <p:spPr>
          <a:xfrm>
            <a:off x="9639843" y="987287"/>
            <a:ext cx="2332016" cy="1424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Ubuntu" panose="020B0504030602030204" pitchFamily="34" charset="0"/>
              </a:rPr>
              <a:t>Setup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96339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CE544E-640B-4DB0-9DE8-70005A0682FC}"/>
              </a:ext>
            </a:extLst>
          </p:cNvPr>
          <p:cNvSpPr txBox="1"/>
          <p:nvPr/>
        </p:nvSpPr>
        <p:spPr>
          <a:xfrm>
            <a:off x="841828" y="743858"/>
            <a:ext cx="6473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ubuntu bold" panose="020B0804030602030204" pitchFamily="34" charset="0"/>
              </a:rPr>
              <a:t>Libraries: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9D0BD-E4E0-47CA-82F7-5C83A9626335}"/>
              </a:ext>
            </a:extLst>
          </p:cNvPr>
          <p:cNvSpPr txBox="1"/>
          <p:nvPr/>
        </p:nvSpPr>
        <p:spPr>
          <a:xfrm>
            <a:off x="841828" y="1680029"/>
            <a:ext cx="98116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GB" sz="3600" dirty="0" err="1">
                <a:latin typeface="Ubuntu" panose="020B0504030602030204" pitchFamily="34" charset="0"/>
              </a:rPr>
              <a:t>RTClib</a:t>
            </a:r>
            <a:r>
              <a:rPr lang="en-GB" sz="3600" dirty="0">
                <a:latin typeface="Ubuntu" panose="020B0504030602030204" pitchFamily="34" charset="0"/>
              </a:rPr>
              <a:t> </a:t>
            </a:r>
            <a:r>
              <a:rPr lang="en-GB" sz="3200" i="1" dirty="0">
                <a:latin typeface="Ubuntu" panose="020B0504030602030204" pitchFamily="34" charset="0"/>
              </a:rPr>
              <a:t>- real time clock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latin typeface="Ubuntu" panose="020B0504030602030204" pitchFamily="34" charset="0"/>
              </a:rPr>
              <a:t>Adafruit BME280 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latin typeface="Ubuntu" panose="020B0504030602030204" pitchFamily="34" charset="0"/>
              </a:rPr>
              <a:t>GxEPD2 </a:t>
            </a:r>
            <a:r>
              <a:rPr lang="en-GB" sz="3200" i="1" dirty="0">
                <a:latin typeface="Ubuntu" panose="020B0504030602030204" pitchFamily="34" charset="0"/>
              </a:rPr>
              <a:t>- e-ink display</a:t>
            </a:r>
            <a:endParaRPr lang="en-GB" sz="3600" i="1" dirty="0">
              <a:latin typeface="Ubuntu" panose="020B0504030602030204" pitchFamily="34" charset="0"/>
            </a:endParaRPr>
          </a:p>
          <a:p>
            <a:pPr marL="571500" indent="-571500">
              <a:buFontTx/>
              <a:buChar char="-"/>
            </a:pPr>
            <a:r>
              <a:rPr lang="en-GB" sz="3600" dirty="0" err="1">
                <a:latin typeface="Ubuntu" panose="020B0504030602030204" pitchFamily="34" charset="0"/>
              </a:rPr>
              <a:t>Wifi</a:t>
            </a:r>
            <a:r>
              <a:rPr lang="en-GB" sz="3600" dirty="0">
                <a:latin typeface="Ubuntu" panose="020B0504030602030204" pitchFamily="34" charset="0"/>
              </a:rPr>
              <a:t> provisioner </a:t>
            </a:r>
          </a:p>
          <a:p>
            <a:pPr marL="571500" indent="-571500">
              <a:buFontTx/>
              <a:buChar char="-"/>
            </a:pPr>
            <a:r>
              <a:rPr lang="en-GB" sz="3600" dirty="0">
                <a:latin typeface="Ubuntu" panose="020B0504030602030204" pitchFamily="34" charset="0"/>
              </a:rPr>
              <a:t>Preferences </a:t>
            </a:r>
            <a:r>
              <a:rPr lang="en-GB" sz="3200" i="1" dirty="0">
                <a:latin typeface="Ubuntu" panose="020B0504030602030204" pitchFamily="34" charset="0"/>
              </a:rPr>
              <a:t>- simpler </a:t>
            </a:r>
            <a:r>
              <a:rPr lang="en-GB" sz="3200" i="1" dirty="0" err="1">
                <a:latin typeface="Ubuntu" panose="020B0504030602030204" pitchFamily="34" charset="0"/>
              </a:rPr>
              <a:t>eeprom</a:t>
            </a:r>
            <a:r>
              <a:rPr lang="en-GB" sz="3200" i="1" dirty="0">
                <a:latin typeface="Ubuntu" panose="020B0504030602030204" pitchFamily="34" charset="0"/>
              </a:rPr>
              <a:t> configuration</a:t>
            </a:r>
            <a:endParaRPr lang="en-GB" sz="3600" i="1" dirty="0">
              <a:latin typeface="Ubuntu" panose="020B0504030602030204" pitchFamily="34" charset="0"/>
            </a:endParaRPr>
          </a:p>
          <a:p>
            <a:pPr marL="571500" indent="-571500">
              <a:buFontTx/>
              <a:buChar char="-"/>
            </a:pPr>
            <a:r>
              <a:rPr lang="en-GB" sz="3600" dirty="0" err="1">
                <a:latin typeface="Ubuntu" panose="020B0504030602030204" pitchFamily="34" charset="0"/>
              </a:rPr>
              <a:t>ESPmDNF</a:t>
            </a:r>
            <a:endParaRPr lang="en-GB" sz="3600" dirty="0">
              <a:latin typeface="Ubuntu" panose="020B0504030602030204" pitchFamily="34" charset="0"/>
            </a:endParaRPr>
          </a:p>
          <a:p>
            <a:pPr marL="571500" indent="-571500">
              <a:buFontTx/>
              <a:buChar char="-"/>
            </a:pPr>
            <a:r>
              <a:rPr lang="en-GB" sz="3600" dirty="0">
                <a:latin typeface="Ubuntu" panose="020B0504030602030204" pitchFamily="34" charset="0"/>
              </a:rPr>
              <a:t>Arduino JSON</a:t>
            </a:r>
            <a:r>
              <a:rPr lang="en-GB" sz="3200" i="1" dirty="0">
                <a:latin typeface="Ubuntu" panose="020B0504030602030204" pitchFamily="34" charset="0"/>
              </a:rPr>
              <a:t> - simpler </a:t>
            </a:r>
            <a:r>
              <a:rPr lang="en-GB" sz="3200" i="1" dirty="0" err="1">
                <a:latin typeface="Ubuntu" panose="020B0504030602030204" pitchFamily="34" charset="0"/>
              </a:rPr>
              <a:t>api</a:t>
            </a:r>
            <a:r>
              <a:rPr lang="en-GB" sz="3200" i="1" dirty="0">
                <a:latin typeface="Ubuntu" panose="020B0504030602030204" pitchFamily="34" charset="0"/>
              </a:rPr>
              <a:t> readings</a:t>
            </a:r>
            <a:endParaRPr lang="en-GB" sz="3600" i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872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A0CF8-582C-4909-99B3-4FA3D3485BE3}"/>
              </a:ext>
            </a:extLst>
          </p:cNvPr>
          <p:cNvSpPr txBox="1"/>
          <p:nvPr/>
        </p:nvSpPr>
        <p:spPr>
          <a:xfrm>
            <a:off x="2209800" y="2497976"/>
            <a:ext cx="7772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latin typeface="ubuntu bold" panose="020B0804030602030204" pitchFamily="34" charset="0"/>
              </a:rPr>
              <a:t>Demo</a:t>
            </a:r>
            <a:endParaRPr lang="en-GB" sz="4000" dirty="0">
              <a:latin typeface="ubuntu bold" panose="020B08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22811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A white digital clock on a wood surface&#10;&#10;AI-generated content may be incorrect.">
            <a:extLst>
              <a:ext uri="{FF2B5EF4-FFF2-40B4-BE49-F238E27FC236}">
                <a16:creationId xmlns:a16="http://schemas.microsoft.com/office/drawing/2014/main" id="{0A141356-E2F3-430E-8487-FBA93E94B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2" y="1746233"/>
            <a:ext cx="8808256" cy="495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300036-475C-4074-B4C5-761F5B8B55E3}"/>
              </a:ext>
            </a:extLst>
          </p:cNvPr>
          <p:cNvSpPr/>
          <p:nvPr/>
        </p:nvSpPr>
        <p:spPr>
          <a:xfrm rot="19181273">
            <a:off x="-1561513" y="-576775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231B54-2251-4AC4-A024-D9BEB1CA5571}"/>
              </a:ext>
            </a:extLst>
          </p:cNvPr>
          <p:cNvSpPr/>
          <p:nvPr/>
        </p:nvSpPr>
        <p:spPr>
          <a:xfrm rot="19181273">
            <a:off x="10335065" y="5545319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387587BF-196A-4E6E-84F4-5A45B907E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004" y="526181"/>
            <a:ext cx="5712911" cy="166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4CD647-B5F0-462E-A197-140F6FAA87A8}"/>
              </a:ext>
            </a:extLst>
          </p:cNvPr>
          <p:cNvSpPr txBox="1"/>
          <p:nvPr/>
        </p:nvSpPr>
        <p:spPr>
          <a:xfrm>
            <a:off x="2159994" y="5746771"/>
            <a:ext cx="6720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ubuntu" panose="020B0504030602030204" pitchFamily="34" charset="0"/>
              </a:rPr>
              <a:t>Standby dock for </a:t>
            </a:r>
            <a:r>
              <a:rPr lang="en-GB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Iphone</a:t>
            </a:r>
            <a:r>
              <a:rPr lang="en-GB" sz="28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  <a:p>
            <a:pPr algn="r"/>
            <a:r>
              <a:rPr lang="en-GB" sz="2800" dirty="0">
                <a:solidFill>
                  <a:schemeClr val="bg1"/>
                </a:solidFill>
                <a:latin typeface="ubuntu" panose="020B0504030602030204" pitchFamily="34" charset="0"/>
              </a:rPr>
              <a:t>by Scott Yu-Jan and OVERWERK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D9EE3-49B9-432E-AFD5-B699699459F4}"/>
              </a:ext>
            </a:extLst>
          </p:cNvPr>
          <p:cNvSpPr txBox="1"/>
          <p:nvPr/>
        </p:nvSpPr>
        <p:spPr>
          <a:xfrm>
            <a:off x="6703800" y="1716849"/>
            <a:ext cx="445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ubuntu" panose="020B0504030602030204" pitchFamily="34" charset="0"/>
              </a:rPr>
              <a:t> phone app for tracking sleep</a:t>
            </a:r>
          </a:p>
        </p:txBody>
      </p:sp>
    </p:spTree>
    <p:extLst>
      <p:ext uri="{BB962C8B-B14F-4D97-AF65-F5344CB8AC3E}">
        <p14:creationId xmlns:p14="http://schemas.microsoft.com/office/powerpoint/2010/main" val="65656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A3AB4F-FC5B-4980-A4AE-181670624B52}"/>
              </a:ext>
            </a:extLst>
          </p:cNvPr>
          <p:cNvSpPr txBox="1"/>
          <p:nvPr/>
        </p:nvSpPr>
        <p:spPr>
          <a:xfrm>
            <a:off x="1525262" y="285926"/>
            <a:ext cx="9141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ubuntu bold" panose="020B0804030602030204" pitchFamily="34" charset="0"/>
              </a:rPr>
              <a:t>Possible future developments: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08689-BEC8-4EF8-ADEE-84A6C320EBE2}"/>
              </a:ext>
            </a:extLst>
          </p:cNvPr>
          <p:cNvSpPr txBox="1"/>
          <p:nvPr/>
        </p:nvSpPr>
        <p:spPr>
          <a:xfrm>
            <a:off x="1647214" y="1324483"/>
            <a:ext cx="88975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Ubuntu" panose="020B0504030602030204" pitchFamily="34" charset="0"/>
              </a:rPr>
              <a:t>Custom PCB Design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Ubuntu" panose="020B0504030602030204" pitchFamily="34" charset="0"/>
              </a:rPr>
              <a:t>Better hardware box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Ubuntu" panose="020B0504030602030204" pitchFamily="34" charset="0"/>
              </a:rPr>
              <a:t>Change to better event base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Ubuntu" panose="020B0504030602030204" pitchFamily="34" charset="0"/>
              </a:rPr>
              <a:t>Add missing electronics components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Ubuntu" panose="020B0504030602030204" pitchFamily="34" charset="0"/>
              </a:rPr>
              <a:t>Add analytics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Ubuntu" panose="020B0504030602030204" pitchFamily="34" charset="0"/>
              </a:rPr>
              <a:t>Add link with google (tasks, calendar, bus routes)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Ubuntu" panose="020B0504030602030204" pitchFamily="34" charset="0"/>
              </a:rPr>
              <a:t>Battery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Ubuntu" panose="020B0504030602030204" pitchFamily="34" charset="0"/>
              </a:rPr>
              <a:t>Sleep mode – stop </a:t>
            </a:r>
            <a:r>
              <a:rPr lang="en-GB" sz="2800" dirty="0" err="1">
                <a:latin typeface="Ubuntu" panose="020B0504030602030204" pitchFamily="34" charset="0"/>
              </a:rPr>
              <a:t>Wifi</a:t>
            </a:r>
            <a:r>
              <a:rPr lang="en-GB" sz="2800" dirty="0">
                <a:latin typeface="Ubuntu" panose="020B0504030602030204" pitchFamily="34" charset="0"/>
              </a:rPr>
              <a:t>, longer refresh time, etc.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Ubuntu" panose="020B0504030602030204" pitchFamily="34" charset="0"/>
              </a:rPr>
              <a:t>Hand and light detection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i="1" dirty="0">
                <a:latin typeface="Ubuntu" panose="020B0504030602030204" pitchFamily="34" charset="0"/>
              </a:rPr>
              <a:t>Make it fly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i="1" dirty="0">
                <a:latin typeface="Ubuntu" panose="020B0504030602030204" pitchFamily="34" charset="0"/>
              </a:rPr>
              <a:t>Update esp32 to 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378483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E4A8ADD-077D-4CDC-8C93-91DD291BFE44}"/>
              </a:ext>
            </a:extLst>
          </p:cNvPr>
          <p:cNvSpPr txBox="1"/>
          <p:nvPr/>
        </p:nvSpPr>
        <p:spPr>
          <a:xfrm>
            <a:off x="3459179" y="2950675"/>
            <a:ext cx="5196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Ubuntu" panose="020B0504030602030204" pitchFamily="34" charset="0"/>
              </a:rPr>
              <a:t>Used tools to make the project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12B840-D12C-4A92-81F4-60F9806B00F4}"/>
              </a:ext>
            </a:extLst>
          </p:cNvPr>
          <p:cNvGrpSpPr/>
          <p:nvPr/>
        </p:nvGrpSpPr>
        <p:grpSpPr>
          <a:xfrm>
            <a:off x="-1227611" y="-924704"/>
            <a:ext cx="8000235" cy="9273941"/>
            <a:chOff x="-1227611" y="-924704"/>
            <a:chExt cx="8000235" cy="92739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E5FF4-0B40-4A06-80E1-8DFB1B81559B}"/>
                </a:ext>
              </a:extLst>
            </p:cNvPr>
            <p:cNvSpPr/>
            <p:nvPr/>
          </p:nvSpPr>
          <p:spPr>
            <a:xfrm rot="4325708">
              <a:off x="-1864464" y="-287851"/>
              <a:ext cx="9273941" cy="80002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2D92AC-1B9F-4EE2-8403-66AF272499E0}"/>
                </a:ext>
              </a:extLst>
            </p:cNvPr>
            <p:cNvSpPr txBox="1"/>
            <p:nvPr/>
          </p:nvSpPr>
          <p:spPr>
            <a:xfrm>
              <a:off x="1327993" y="3653788"/>
              <a:ext cx="34544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 err="1">
                  <a:latin typeface="Ubuntu" panose="020B0504030602030204" pitchFamily="34" charset="0"/>
                </a:rPr>
                <a:t>Photopea</a:t>
              </a:r>
              <a:endParaRPr lang="en-GB" sz="4400" dirty="0">
                <a:latin typeface="Ubuntu" panose="020B0504030602030204" pitchFamily="34" charset="0"/>
              </a:endParaRPr>
            </a:p>
            <a:p>
              <a:pPr algn="ctr"/>
              <a:r>
                <a:rPr lang="en-GB" sz="2400" dirty="0">
                  <a:latin typeface="Ubuntu" panose="020B0504030602030204" pitchFamily="34" charset="0"/>
                </a:rPr>
                <a:t>Bitmap editing</a:t>
              </a:r>
              <a:endParaRPr lang="en-GB" sz="4400" dirty="0">
                <a:latin typeface="Ubuntu" panose="020B050403060203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D0EAD9-31A1-4D03-9D46-AE54A137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4491" y="1632384"/>
              <a:ext cx="2021404" cy="202140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1ACFD0-867B-4960-A2F4-4D7A26EB4D37}"/>
              </a:ext>
            </a:extLst>
          </p:cNvPr>
          <p:cNvGrpSpPr/>
          <p:nvPr/>
        </p:nvGrpSpPr>
        <p:grpSpPr>
          <a:xfrm>
            <a:off x="6260494" y="-1609749"/>
            <a:ext cx="7097548" cy="9412602"/>
            <a:chOff x="6260494" y="-1609749"/>
            <a:chExt cx="7097548" cy="94126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755C2F-12C7-436F-8D61-9E832AB9871C}"/>
                </a:ext>
              </a:extLst>
            </p:cNvPr>
            <p:cNvSpPr/>
            <p:nvPr/>
          </p:nvSpPr>
          <p:spPr>
            <a:xfrm rot="20591387">
              <a:off x="6260494" y="-1609749"/>
              <a:ext cx="7097548" cy="9412602"/>
            </a:xfrm>
            <a:prstGeom prst="rect">
              <a:avLst/>
            </a:prstGeom>
            <a:solidFill>
              <a:srgbClr val="EB56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9AD23B-67A0-41CC-837A-7659C1414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218" y="1632384"/>
              <a:ext cx="2021404" cy="202140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E6EFD5-B893-4A45-8E11-986D936EA562}"/>
                </a:ext>
              </a:extLst>
            </p:cNvPr>
            <p:cNvSpPr txBox="1"/>
            <p:nvPr/>
          </p:nvSpPr>
          <p:spPr>
            <a:xfrm>
              <a:off x="6334549" y="3942726"/>
              <a:ext cx="545737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 err="1">
                  <a:latin typeface="Ubuntu" panose="020B0504030602030204" pitchFamily="34" charset="0"/>
                </a:rPr>
                <a:t>OpenWeatherMap</a:t>
              </a:r>
              <a:r>
                <a:rPr lang="en-GB" sz="4400" dirty="0">
                  <a:latin typeface="Ubuntu" panose="020B0504030602030204" pitchFamily="34" charset="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33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38000" decel="3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accel="38000" decel="3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F1EACFC-01C7-4909-8787-36DD68F4F1DB}"/>
              </a:ext>
            </a:extLst>
          </p:cNvPr>
          <p:cNvGrpSpPr/>
          <p:nvPr/>
        </p:nvGrpSpPr>
        <p:grpSpPr>
          <a:xfrm>
            <a:off x="-1227611" y="-1609749"/>
            <a:ext cx="14585653" cy="9958986"/>
            <a:chOff x="-1227611" y="-1609749"/>
            <a:chExt cx="14585653" cy="99589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D0BB6C-92CF-44D2-8532-A37EFDD42310}"/>
                </a:ext>
              </a:extLst>
            </p:cNvPr>
            <p:cNvSpPr txBox="1"/>
            <p:nvPr/>
          </p:nvSpPr>
          <p:spPr>
            <a:xfrm>
              <a:off x="3459179" y="2950675"/>
              <a:ext cx="51961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>
                  <a:latin typeface="Ubuntu" panose="020B0504030602030204" pitchFamily="34" charset="0"/>
                </a:rPr>
                <a:t>Used tools to make the project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6BAE33C-C548-477F-AD91-175408B998F9}"/>
                </a:ext>
              </a:extLst>
            </p:cNvPr>
            <p:cNvGrpSpPr/>
            <p:nvPr/>
          </p:nvGrpSpPr>
          <p:grpSpPr>
            <a:xfrm>
              <a:off x="-1227611" y="-924704"/>
              <a:ext cx="8000235" cy="9273941"/>
              <a:chOff x="-1227611" y="-924704"/>
              <a:chExt cx="8000235" cy="927394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FDE88D2-733A-42DD-9E72-650D36C3A77F}"/>
                  </a:ext>
                </a:extLst>
              </p:cNvPr>
              <p:cNvSpPr/>
              <p:nvPr/>
            </p:nvSpPr>
            <p:spPr>
              <a:xfrm rot="4325708">
                <a:off x="-1864464" y="-287851"/>
                <a:ext cx="9273941" cy="80002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09E33B-F35D-4CF1-9CDA-7C437EA6789E}"/>
                  </a:ext>
                </a:extLst>
              </p:cNvPr>
              <p:cNvSpPr txBox="1"/>
              <p:nvPr/>
            </p:nvSpPr>
            <p:spPr>
              <a:xfrm>
                <a:off x="1327993" y="3653788"/>
                <a:ext cx="34544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err="1">
                    <a:latin typeface="Ubuntu" panose="020B0504030602030204" pitchFamily="34" charset="0"/>
                  </a:rPr>
                  <a:t>Photopea</a:t>
                </a:r>
                <a:endParaRPr lang="en-GB" sz="4400" dirty="0">
                  <a:latin typeface="Ubuntu" panose="020B0504030602030204" pitchFamily="34" charset="0"/>
                </a:endParaRPr>
              </a:p>
              <a:p>
                <a:pPr algn="ctr"/>
                <a:r>
                  <a:rPr lang="en-GB" sz="2400" dirty="0">
                    <a:latin typeface="Ubuntu" panose="020B0504030602030204" pitchFamily="34" charset="0"/>
                  </a:rPr>
                  <a:t>Bitmap editing</a:t>
                </a:r>
                <a:endParaRPr lang="en-GB" sz="4400" dirty="0">
                  <a:latin typeface="Ubuntu" panose="020B0504030602030204" pitchFamily="34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C4478830-03BD-4EF9-8439-AEEC564C6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4491" y="1632384"/>
                <a:ext cx="2021404" cy="2021404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9178564-9DF7-45C0-89BC-1C342212DF36}"/>
                </a:ext>
              </a:extLst>
            </p:cNvPr>
            <p:cNvGrpSpPr/>
            <p:nvPr/>
          </p:nvGrpSpPr>
          <p:grpSpPr>
            <a:xfrm>
              <a:off x="6260494" y="-1609749"/>
              <a:ext cx="7097548" cy="9412602"/>
              <a:chOff x="6260494" y="-1609749"/>
              <a:chExt cx="7097548" cy="941260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58E1B9-0910-423F-B1C6-3008E0F3BC6D}"/>
                  </a:ext>
                </a:extLst>
              </p:cNvPr>
              <p:cNvSpPr/>
              <p:nvPr/>
            </p:nvSpPr>
            <p:spPr>
              <a:xfrm rot="20591387">
                <a:off x="6260494" y="-1609749"/>
                <a:ext cx="7097548" cy="9412602"/>
              </a:xfrm>
              <a:prstGeom prst="rect">
                <a:avLst/>
              </a:prstGeom>
              <a:solidFill>
                <a:srgbClr val="EB563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34F790C-3380-471A-973A-3F692FF15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3218" y="1632384"/>
                <a:ext cx="2021404" cy="2021404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43D0F2-DC98-4F95-AAE2-04EB6EA82331}"/>
                  </a:ext>
                </a:extLst>
              </p:cNvPr>
              <p:cNvSpPr txBox="1"/>
              <p:nvPr/>
            </p:nvSpPr>
            <p:spPr>
              <a:xfrm>
                <a:off x="6334549" y="3942726"/>
                <a:ext cx="545737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err="1">
                    <a:latin typeface="Ubuntu" panose="020B0504030602030204" pitchFamily="34" charset="0"/>
                  </a:rPr>
                  <a:t>OpenWeatherMap</a:t>
                </a:r>
                <a:r>
                  <a:rPr lang="en-GB" sz="4400" dirty="0">
                    <a:latin typeface="Ubuntu" panose="020B0504030602030204" pitchFamily="34" charset="0"/>
                  </a:rPr>
                  <a:t> API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422E336-F87A-428D-8631-6B13760D7EE6}"/>
              </a:ext>
            </a:extLst>
          </p:cNvPr>
          <p:cNvGrpSpPr/>
          <p:nvPr/>
        </p:nvGrpSpPr>
        <p:grpSpPr>
          <a:xfrm>
            <a:off x="-1" y="-1"/>
            <a:ext cx="4099178" cy="6903057"/>
            <a:chOff x="-1" y="-1"/>
            <a:chExt cx="4099178" cy="69030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E242F8-5060-4541-83BC-4F0AFB29FB8B}"/>
                </a:ext>
              </a:extLst>
            </p:cNvPr>
            <p:cNvSpPr/>
            <p:nvPr/>
          </p:nvSpPr>
          <p:spPr>
            <a:xfrm>
              <a:off x="-1" y="-1"/>
              <a:ext cx="4099177" cy="69030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0C988F-218B-451D-B226-111DE2B06E79}"/>
                </a:ext>
              </a:extLst>
            </p:cNvPr>
            <p:cNvSpPr/>
            <p:nvPr/>
          </p:nvSpPr>
          <p:spPr>
            <a:xfrm>
              <a:off x="0" y="3207358"/>
              <a:ext cx="4099177" cy="365064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F56F8C-5CF2-4A6E-9398-422F589E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33" y="781658"/>
              <a:ext cx="2671008" cy="218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6E9566-F285-461B-958B-196EB8AA3D69}"/>
                </a:ext>
              </a:extLst>
            </p:cNvPr>
            <p:cNvSpPr txBox="1"/>
            <p:nvPr/>
          </p:nvSpPr>
          <p:spPr>
            <a:xfrm>
              <a:off x="253016" y="3712477"/>
              <a:ext cx="34544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latin typeface="Ubuntu" panose="020B0504030602030204" pitchFamily="34" charset="0"/>
                </a:rPr>
                <a:t>Blender</a:t>
              </a:r>
            </a:p>
            <a:p>
              <a:pPr algn="ctr"/>
              <a:r>
                <a:rPr lang="en-GB" sz="2400" dirty="0">
                  <a:latin typeface="Ubuntu" panose="020B0504030602030204" pitchFamily="34" charset="0"/>
                </a:rPr>
                <a:t>animation</a:t>
              </a:r>
              <a:endParaRPr lang="en-GB" sz="44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7635C3-D40F-4C28-B7D6-09ED8610A652}"/>
              </a:ext>
            </a:extLst>
          </p:cNvPr>
          <p:cNvGrpSpPr/>
          <p:nvPr/>
        </p:nvGrpSpPr>
        <p:grpSpPr>
          <a:xfrm>
            <a:off x="4044188" y="-1"/>
            <a:ext cx="4210110" cy="6957601"/>
            <a:chOff x="4044188" y="-1"/>
            <a:chExt cx="4210110" cy="69576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F60E8E-BEA5-45B1-81A5-A345835C6C73}"/>
                </a:ext>
              </a:extLst>
            </p:cNvPr>
            <p:cNvSpPr/>
            <p:nvPr/>
          </p:nvSpPr>
          <p:spPr>
            <a:xfrm>
              <a:off x="4046411" y="-1"/>
              <a:ext cx="4207887" cy="690305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99B6B6-844D-47FC-B6A5-8CB929A73646}"/>
                </a:ext>
              </a:extLst>
            </p:cNvPr>
            <p:cNvSpPr/>
            <p:nvPr/>
          </p:nvSpPr>
          <p:spPr>
            <a:xfrm>
              <a:off x="4044188" y="4045994"/>
              <a:ext cx="4210110" cy="291160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4B7B85-C830-419C-B19D-A509E7473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291" y="1121060"/>
              <a:ext cx="2195286" cy="263434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BBC5DB-1175-41AE-B2FE-1C5F2A82F5AE}"/>
                </a:ext>
              </a:extLst>
            </p:cNvPr>
            <p:cNvSpPr txBox="1"/>
            <p:nvPr/>
          </p:nvSpPr>
          <p:spPr>
            <a:xfrm>
              <a:off x="4423154" y="4851250"/>
              <a:ext cx="34544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 err="1">
                  <a:latin typeface="Ubuntu" panose="020B0504030602030204" pitchFamily="34" charset="0"/>
                </a:rPr>
                <a:t>FreeCAD</a:t>
              </a:r>
              <a:endParaRPr lang="en-GB" sz="4400" dirty="0">
                <a:latin typeface="Ubuntu" panose="020B0504030602030204" pitchFamily="34" charset="0"/>
              </a:endParaRPr>
            </a:p>
            <a:p>
              <a:pPr algn="ctr"/>
              <a:r>
                <a:rPr lang="en-GB" sz="2400" dirty="0">
                  <a:latin typeface="Ubuntu" panose="020B0504030602030204" pitchFamily="34" charset="0"/>
                </a:rPr>
                <a:t>Box design</a:t>
              </a:r>
              <a:endParaRPr lang="en-GB" sz="44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0CE356-13CB-4168-88C0-F7F98A1F81D0}"/>
              </a:ext>
            </a:extLst>
          </p:cNvPr>
          <p:cNvGrpSpPr/>
          <p:nvPr/>
        </p:nvGrpSpPr>
        <p:grpSpPr>
          <a:xfrm>
            <a:off x="8109990" y="-1"/>
            <a:ext cx="4104888" cy="6951469"/>
            <a:chOff x="8109990" y="-1"/>
            <a:chExt cx="4104888" cy="69514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65B399-737E-4ED4-AFDA-F9794AD5FAF5}"/>
                </a:ext>
              </a:extLst>
            </p:cNvPr>
            <p:cNvSpPr/>
            <p:nvPr/>
          </p:nvSpPr>
          <p:spPr>
            <a:xfrm>
              <a:off x="8115701" y="-1"/>
              <a:ext cx="4099177" cy="685800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65DE5-46E2-4215-82F8-F1E5EFC43B03}"/>
                </a:ext>
              </a:extLst>
            </p:cNvPr>
            <p:cNvSpPr/>
            <p:nvPr/>
          </p:nvSpPr>
          <p:spPr>
            <a:xfrm>
              <a:off x="8109990" y="3462597"/>
              <a:ext cx="4099177" cy="348887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4A317D-3CF1-4AD5-A4B2-796C0BC22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741" y="540358"/>
              <a:ext cx="2667000" cy="2667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7DDDCB-C108-452A-B43D-D34552FFA870}"/>
                </a:ext>
              </a:extLst>
            </p:cNvPr>
            <p:cNvSpPr txBox="1"/>
            <p:nvPr/>
          </p:nvSpPr>
          <p:spPr>
            <a:xfrm>
              <a:off x="8484584" y="4045994"/>
              <a:ext cx="34544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 err="1">
                  <a:latin typeface="Ubuntu" panose="020B0504030602030204" pitchFamily="34" charset="0"/>
                </a:rPr>
                <a:t>KiCAD</a:t>
              </a:r>
              <a:endParaRPr lang="en-GB" sz="4400" dirty="0">
                <a:latin typeface="Ubuntu" panose="020B0504030602030204" pitchFamily="34" charset="0"/>
              </a:endParaRPr>
            </a:p>
            <a:p>
              <a:pPr algn="ctr"/>
              <a:r>
                <a:rPr lang="en-GB" sz="2400" dirty="0">
                  <a:latin typeface="Ubuntu" panose="020B0504030602030204" pitchFamily="34" charset="0"/>
                </a:rPr>
                <a:t>electronics schematics</a:t>
              </a:r>
              <a:endParaRPr lang="en-GB" sz="4400" dirty="0">
                <a:latin typeface="Ubuntu" panose="020B0504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31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2000" decel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2000" decel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2000" decel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A3AB4F-FC5B-4980-A4AE-181670624B52}"/>
              </a:ext>
            </a:extLst>
          </p:cNvPr>
          <p:cNvSpPr txBox="1"/>
          <p:nvPr/>
        </p:nvSpPr>
        <p:spPr>
          <a:xfrm>
            <a:off x="1857828" y="1712685"/>
            <a:ext cx="8476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ubuntu bold" panose="020B0804030602030204" pitchFamily="34" charset="0"/>
              </a:rPr>
              <a:t>Thank you for your attention!</a:t>
            </a:r>
          </a:p>
          <a:p>
            <a:pPr algn="ctr"/>
            <a:endParaRPr lang="en-GB" sz="4800" dirty="0">
              <a:latin typeface="ubuntu bold" panose="020B0804030602030204" pitchFamily="34" charset="0"/>
            </a:endParaRPr>
          </a:p>
          <a:p>
            <a:pPr algn="ctr"/>
            <a:r>
              <a:rPr lang="en-GB" sz="4800" dirty="0">
                <a:latin typeface="ubuntu bold" panose="020B0804030602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81611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81463-2E6A-4DE3-9326-731F00A4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7" y="1302365"/>
            <a:ext cx="7840169" cy="5087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7095A-693F-48FB-8DAC-6FD8B29E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193" y="2116364"/>
            <a:ext cx="2857500" cy="285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343197-BDAD-4F6F-9F09-F5451DA6BF8C}"/>
              </a:ext>
            </a:extLst>
          </p:cNvPr>
          <p:cNvSpPr txBox="1"/>
          <p:nvPr/>
        </p:nvSpPr>
        <p:spPr>
          <a:xfrm>
            <a:off x="464457" y="468575"/>
            <a:ext cx="944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ubuntu bold" panose="020B0804030602030204" pitchFamily="34" charset="0"/>
              </a:rPr>
              <a:t>github.com -&gt; </a:t>
            </a:r>
            <a:r>
              <a:rPr lang="en-GB" sz="3200" dirty="0" err="1">
                <a:solidFill>
                  <a:schemeClr val="bg1"/>
                </a:solidFill>
                <a:latin typeface="ubuntu bold" panose="020B0804030602030204" pitchFamily="34" charset="0"/>
              </a:rPr>
              <a:t>eGuardianDev</a:t>
            </a:r>
            <a:r>
              <a:rPr lang="en-GB" sz="3200" dirty="0">
                <a:solidFill>
                  <a:schemeClr val="bg1"/>
                </a:solidFill>
                <a:latin typeface="ubuntu bold" panose="020B0804030602030204" pitchFamily="34" charset="0"/>
              </a:rPr>
              <a:t> -&gt; </a:t>
            </a:r>
            <a:r>
              <a:rPr lang="en-GB" sz="3200" dirty="0" err="1">
                <a:solidFill>
                  <a:schemeClr val="bg1"/>
                </a:solidFill>
                <a:latin typeface="ubuntu bold" panose="020B0804030602030204" pitchFamily="34" charset="0"/>
              </a:rPr>
              <a:t>SmartClock</a:t>
            </a:r>
            <a:endParaRPr lang="en-GB" sz="3200" dirty="0">
              <a:solidFill>
                <a:schemeClr val="bg1"/>
              </a:solidFill>
              <a:latin typeface="ubuntu bold" panose="020B08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17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57D2-8211-5BE2-5727-4D21D56B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9723A38-B3D0-1CBA-E5DA-EFE60354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32" r="22044"/>
          <a:stretch/>
        </p:blipFill>
        <p:spPr>
          <a:xfrm>
            <a:off x="2667000" y="-8626"/>
            <a:ext cx="6858000" cy="68666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3DE644-9BC2-4E3E-BBDB-96718BF90BC6}"/>
              </a:ext>
            </a:extLst>
          </p:cNvPr>
          <p:cNvSpPr/>
          <p:nvPr/>
        </p:nvSpPr>
        <p:spPr>
          <a:xfrm rot="16200000">
            <a:off x="-2873804" y="1679146"/>
            <a:ext cx="8281258" cy="280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40E16-09C1-4412-9FDE-D858C34DB655}"/>
              </a:ext>
            </a:extLst>
          </p:cNvPr>
          <p:cNvSpPr/>
          <p:nvPr/>
        </p:nvSpPr>
        <p:spPr>
          <a:xfrm rot="16200000">
            <a:off x="7548782" y="1490882"/>
            <a:ext cx="7343336" cy="3390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24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57D2-8211-5BE2-5727-4D21D56B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2BFF70-3D40-42F6-ACB2-17B4D38C6306}"/>
              </a:ext>
            </a:extLst>
          </p:cNvPr>
          <p:cNvSpPr/>
          <p:nvPr/>
        </p:nvSpPr>
        <p:spPr>
          <a:xfrm>
            <a:off x="1" y="1245072"/>
            <a:ext cx="5334000" cy="7288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9723A38-B3D0-1CBA-E5DA-EFE60354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32" r="22044"/>
          <a:stretch/>
        </p:blipFill>
        <p:spPr>
          <a:xfrm>
            <a:off x="5334000" y="-8626"/>
            <a:ext cx="6858000" cy="6866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80F44-8586-4346-8232-1C09E30536E0}"/>
              </a:ext>
            </a:extLst>
          </p:cNvPr>
          <p:cNvSpPr txBox="1"/>
          <p:nvPr/>
        </p:nvSpPr>
        <p:spPr>
          <a:xfrm>
            <a:off x="0" y="1245072"/>
            <a:ext cx="53286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ubuntu" panose="020B0504030602030204" pitchFamily="34" charset="0"/>
              </a:rPr>
              <a:t>3d </a:t>
            </a:r>
            <a:r>
              <a:rPr lang="bg-BG" sz="4000" dirty="0">
                <a:latin typeface="ubuntu" panose="020B0504030602030204" pitchFamily="34" charset="0"/>
              </a:rPr>
              <a:t>принтиран дизайн</a:t>
            </a:r>
            <a:endParaRPr lang="en-GB" sz="4000" dirty="0">
              <a:latin typeface="ubuntu" panose="020B0504030602030204" pitchFamily="34" charset="0"/>
            </a:endParaRPr>
          </a:p>
          <a:p>
            <a:endParaRPr lang="en-GB" sz="2800" dirty="0">
              <a:latin typeface="ubuntu" panose="020B0504030602030204" pitchFamily="34" charset="0"/>
            </a:endParaRPr>
          </a:p>
          <a:p>
            <a:r>
              <a:rPr lang="bg-BG" sz="2800" b="1" dirty="0">
                <a:latin typeface="ubuntu" panose="020B0504030602030204" pitchFamily="34" charset="0"/>
              </a:rPr>
              <a:t>Материал</a:t>
            </a:r>
            <a:r>
              <a:rPr lang="en-GB" sz="2800" dirty="0">
                <a:latin typeface="ubuntu" panose="020B0504030602030204" pitchFamily="34" charset="0"/>
              </a:rPr>
              <a:t>: </a:t>
            </a:r>
          </a:p>
          <a:p>
            <a:r>
              <a:rPr lang="en-GB" sz="2800" dirty="0">
                <a:latin typeface="ubuntu" panose="020B0504030602030204" pitchFamily="34" charset="0"/>
              </a:rPr>
              <a:t>  PLA </a:t>
            </a:r>
            <a:r>
              <a:rPr lang="bg-BG" sz="2800" dirty="0">
                <a:latin typeface="ubuntu" panose="020B0504030602030204" pitchFamily="34" charset="0"/>
              </a:rPr>
              <a:t>оранжево </a:t>
            </a:r>
            <a:r>
              <a:rPr lang="en-GB" sz="2800" dirty="0">
                <a:latin typeface="ubuntu" panose="020B0504030602030204" pitchFamily="34" charset="0"/>
              </a:rPr>
              <a:t>&amp; </a:t>
            </a:r>
            <a:r>
              <a:rPr lang="bg-BG" sz="2800" dirty="0">
                <a:latin typeface="ubuntu" panose="020B0504030602030204" pitchFamily="34" charset="0"/>
              </a:rPr>
              <a:t>сиво</a:t>
            </a:r>
            <a:endParaRPr lang="en-GB" sz="2800" dirty="0">
              <a:latin typeface="ubuntu" panose="020B0504030602030204" pitchFamily="34" charset="0"/>
            </a:endParaRPr>
          </a:p>
          <a:p>
            <a:r>
              <a:rPr lang="bg-BG" sz="2800" b="1" dirty="0">
                <a:latin typeface="ubuntu" panose="020B0504030602030204" pitchFamily="34" charset="0"/>
              </a:rPr>
              <a:t>Време за принтиране</a:t>
            </a:r>
            <a:r>
              <a:rPr lang="en-GB" sz="2800" b="1" dirty="0">
                <a:latin typeface="ubuntu" panose="020B0504030602030204" pitchFamily="34" charset="0"/>
              </a:rPr>
              <a:t>:  </a:t>
            </a:r>
          </a:p>
          <a:p>
            <a:r>
              <a:rPr lang="en-GB" sz="2800" dirty="0">
                <a:latin typeface="ubuntu" panose="020B0504030602030204" pitchFamily="34" charset="0"/>
              </a:rPr>
              <a:t>   ~ 6</a:t>
            </a:r>
            <a:r>
              <a:rPr lang="bg-BG" sz="2800" dirty="0">
                <a:latin typeface="ubuntu" panose="020B0504030602030204" pitchFamily="34" charset="0"/>
              </a:rPr>
              <a:t> часа +  тестове</a:t>
            </a:r>
          </a:p>
          <a:p>
            <a:r>
              <a:rPr lang="bg-BG" sz="2800" b="1" dirty="0">
                <a:latin typeface="ubuntu" panose="020B0504030602030204" pitchFamily="34" charset="0"/>
              </a:rPr>
              <a:t>Време за разработка: </a:t>
            </a:r>
            <a:endParaRPr lang="en-GB" sz="2800" b="1" dirty="0">
              <a:latin typeface="ubuntu" panose="020B0504030602030204" pitchFamily="34" charset="0"/>
            </a:endParaRPr>
          </a:p>
          <a:p>
            <a:r>
              <a:rPr lang="en-GB" sz="2800" dirty="0">
                <a:latin typeface="ubuntu" panose="020B0504030602030204" pitchFamily="34" charset="0"/>
              </a:rPr>
              <a:t>   ~ 2</a:t>
            </a:r>
            <a:r>
              <a:rPr lang="bg-BG" sz="2800" dirty="0">
                <a:latin typeface="ubuntu" panose="020B0504030602030204" pitchFamily="34" charset="0"/>
              </a:rPr>
              <a:t> дена</a:t>
            </a:r>
            <a:endParaRPr lang="en-GB" sz="2800" dirty="0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3DE644-9BC2-4E3E-BBDB-96718BF90BC6}"/>
              </a:ext>
            </a:extLst>
          </p:cNvPr>
          <p:cNvSpPr/>
          <p:nvPr/>
        </p:nvSpPr>
        <p:spPr>
          <a:xfrm rot="19181273">
            <a:off x="-2807218" y="-2299557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40E16-09C1-4412-9FDE-D858C34DB655}"/>
              </a:ext>
            </a:extLst>
          </p:cNvPr>
          <p:cNvSpPr/>
          <p:nvPr/>
        </p:nvSpPr>
        <p:spPr>
          <a:xfrm rot="19181273">
            <a:off x="11611414" y="6631169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0503_171334_1">
            <a:hlinkClick r:id="" action="ppaction://media"/>
            <a:extLst>
              <a:ext uri="{FF2B5EF4-FFF2-40B4-BE49-F238E27FC236}">
                <a16:creationId xmlns:a16="http://schemas.microsoft.com/office/drawing/2014/main" id="{B1F9BCC5-8069-4EA8-A095-FC2371682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750" out="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1E66BA-5121-4549-A969-3874380FC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7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2525E5-0056-4498-92D1-E832056C0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5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57D2-8211-5BE2-5727-4D21D56B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9723A38-B3D0-1CBA-E5DA-EFE60354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32" r="22044"/>
          <a:stretch/>
        </p:blipFill>
        <p:spPr>
          <a:xfrm>
            <a:off x="5328636" y="0"/>
            <a:ext cx="6858000" cy="68666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3DE644-9BC2-4E3E-BBDB-96718BF90BC6}"/>
              </a:ext>
            </a:extLst>
          </p:cNvPr>
          <p:cNvSpPr/>
          <p:nvPr/>
        </p:nvSpPr>
        <p:spPr>
          <a:xfrm rot="19181273">
            <a:off x="-2807218" y="-2299557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40E16-09C1-4412-9FDE-D858C34DB655}"/>
              </a:ext>
            </a:extLst>
          </p:cNvPr>
          <p:cNvSpPr/>
          <p:nvPr/>
        </p:nvSpPr>
        <p:spPr>
          <a:xfrm rot="19181273">
            <a:off x="11611414" y="6631169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38D20-844D-4660-96F8-8E7063D9259A}"/>
              </a:ext>
            </a:extLst>
          </p:cNvPr>
          <p:cNvSpPr/>
          <p:nvPr/>
        </p:nvSpPr>
        <p:spPr>
          <a:xfrm>
            <a:off x="1" y="1245072"/>
            <a:ext cx="5334000" cy="7288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638745-890C-4C46-813B-1D212AA12753}"/>
              </a:ext>
            </a:extLst>
          </p:cNvPr>
          <p:cNvSpPr txBox="1"/>
          <p:nvPr/>
        </p:nvSpPr>
        <p:spPr>
          <a:xfrm>
            <a:off x="0" y="1245072"/>
            <a:ext cx="532863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ubuntu" panose="020B0504030602030204" pitchFamily="34" charset="0"/>
              </a:rPr>
              <a:t>3d </a:t>
            </a:r>
            <a:r>
              <a:rPr lang="bg-BG" sz="4000" dirty="0">
                <a:latin typeface="ubuntu" panose="020B0504030602030204" pitchFamily="34" charset="0"/>
              </a:rPr>
              <a:t>принтиран дизайн</a:t>
            </a:r>
            <a:endParaRPr lang="en-GB" sz="4000" dirty="0">
              <a:latin typeface="ubuntu" panose="020B0504030602030204" pitchFamily="34" charset="0"/>
            </a:endParaRPr>
          </a:p>
          <a:p>
            <a:endParaRPr lang="en-GB" sz="2800" dirty="0">
              <a:latin typeface="ubuntu" panose="020B0504030602030204" pitchFamily="34" charset="0"/>
            </a:endParaRPr>
          </a:p>
          <a:p>
            <a:r>
              <a:rPr lang="bg-BG" sz="2800" b="1" dirty="0">
                <a:latin typeface="ubuntu" panose="020B0504030602030204" pitchFamily="34" charset="0"/>
              </a:rPr>
              <a:t>Материал</a:t>
            </a:r>
            <a:r>
              <a:rPr lang="en-GB" sz="2800" dirty="0">
                <a:latin typeface="ubuntu" panose="020B0504030602030204" pitchFamily="34" charset="0"/>
              </a:rPr>
              <a:t>: </a:t>
            </a:r>
          </a:p>
          <a:p>
            <a:r>
              <a:rPr lang="en-GB" sz="2800" dirty="0">
                <a:latin typeface="ubuntu" panose="020B0504030602030204" pitchFamily="34" charset="0"/>
              </a:rPr>
              <a:t>  PLA </a:t>
            </a:r>
            <a:r>
              <a:rPr lang="bg-BG" sz="2800" dirty="0">
                <a:latin typeface="ubuntu" panose="020B0504030602030204" pitchFamily="34" charset="0"/>
              </a:rPr>
              <a:t>оранжево </a:t>
            </a:r>
            <a:r>
              <a:rPr lang="en-GB" sz="2800" dirty="0">
                <a:latin typeface="ubuntu" panose="020B0504030602030204" pitchFamily="34" charset="0"/>
              </a:rPr>
              <a:t>&amp; </a:t>
            </a:r>
            <a:r>
              <a:rPr lang="bg-BG" sz="2800" dirty="0">
                <a:latin typeface="ubuntu" panose="020B0504030602030204" pitchFamily="34" charset="0"/>
              </a:rPr>
              <a:t>сиво</a:t>
            </a:r>
            <a:endParaRPr lang="en-GB" sz="2800" dirty="0">
              <a:latin typeface="ubuntu" panose="020B0504030602030204" pitchFamily="34" charset="0"/>
            </a:endParaRPr>
          </a:p>
          <a:p>
            <a:r>
              <a:rPr lang="bg-BG" sz="2800" b="1" dirty="0">
                <a:latin typeface="ubuntu" panose="020B0504030602030204" pitchFamily="34" charset="0"/>
              </a:rPr>
              <a:t>Време за принтиране</a:t>
            </a:r>
            <a:r>
              <a:rPr lang="en-GB" sz="2800" b="1" dirty="0">
                <a:latin typeface="ubuntu" panose="020B0504030602030204" pitchFamily="34" charset="0"/>
              </a:rPr>
              <a:t>:  </a:t>
            </a:r>
          </a:p>
          <a:p>
            <a:r>
              <a:rPr lang="en-GB" sz="2800" dirty="0">
                <a:latin typeface="ubuntu" panose="020B0504030602030204" pitchFamily="34" charset="0"/>
              </a:rPr>
              <a:t>   ~ 6</a:t>
            </a:r>
            <a:r>
              <a:rPr lang="bg-BG" sz="2800" dirty="0">
                <a:latin typeface="ubuntu" panose="020B0504030602030204" pitchFamily="34" charset="0"/>
              </a:rPr>
              <a:t> часа +  тестове</a:t>
            </a:r>
          </a:p>
          <a:p>
            <a:r>
              <a:rPr lang="bg-BG" sz="2800" b="1" dirty="0">
                <a:latin typeface="ubuntu" panose="020B0504030602030204" pitchFamily="34" charset="0"/>
              </a:rPr>
              <a:t>Време за разработка: </a:t>
            </a:r>
            <a:endParaRPr lang="en-GB" sz="2800" b="1" dirty="0">
              <a:latin typeface="ubuntu" panose="020B0504030602030204" pitchFamily="34" charset="0"/>
            </a:endParaRPr>
          </a:p>
          <a:p>
            <a:r>
              <a:rPr lang="en-GB" sz="2800" dirty="0">
                <a:latin typeface="ubuntu" panose="020B0504030602030204" pitchFamily="34" charset="0"/>
              </a:rPr>
              <a:t>   ~ 2</a:t>
            </a:r>
            <a:r>
              <a:rPr lang="bg-BG" sz="2800" dirty="0">
                <a:latin typeface="ubuntu" panose="020B0504030602030204" pitchFamily="34" charset="0"/>
              </a:rPr>
              <a:t> дена</a:t>
            </a:r>
            <a:endParaRPr lang="en-GB" sz="2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3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647</Words>
  <Application>Microsoft Office PowerPoint</Application>
  <PresentationFormat>Widescreen</PresentationFormat>
  <Paragraphs>299</Paragraphs>
  <Slides>44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Ubuntu</vt:lpstr>
      <vt:lpstr>Ubuntu</vt:lpstr>
      <vt:lpstr>ubuntu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23</cp:revision>
  <dcterms:created xsi:type="dcterms:W3CDTF">2025-05-28T15:01:00Z</dcterms:created>
  <dcterms:modified xsi:type="dcterms:W3CDTF">2025-05-29T10:10:05Z</dcterms:modified>
</cp:coreProperties>
</file>